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7"/>
  </p:notesMasterIdLst>
  <p:handoutMasterIdLst>
    <p:handoutMasterId r:id="rId38"/>
  </p:handoutMasterIdLst>
  <p:sldIdLst>
    <p:sldId id="258" r:id="rId5"/>
    <p:sldId id="268" r:id="rId6"/>
    <p:sldId id="265" r:id="rId7"/>
    <p:sldId id="318" r:id="rId8"/>
    <p:sldId id="319" r:id="rId9"/>
    <p:sldId id="320" r:id="rId10"/>
    <p:sldId id="321" r:id="rId11"/>
    <p:sldId id="324" r:id="rId12"/>
    <p:sldId id="322" r:id="rId13"/>
    <p:sldId id="323" r:id="rId14"/>
    <p:sldId id="325" r:id="rId15"/>
    <p:sldId id="326" r:id="rId16"/>
    <p:sldId id="305" r:id="rId17"/>
    <p:sldId id="303" r:id="rId18"/>
    <p:sldId id="302" r:id="rId19"/>
    <p:sldId id="304" r:id="rId20"/>
    <p:sldId id="306" r:id="rId21"/>
    <p:sldId id="292" r:id="rId22"/>
    <p:sldId id="307" r:id="rId23"/>
    <p:sldId id="308" r:id="rId24"/>
    <p:sldId id="309" r:id="rId25"/>
    <p:sldId id="310" r:id="rId26"/>
    <p:sldId id="311" r:id="rId27"/>
    <p:sldId id="312" r:id="rId28"/>
    <p:sldId id="313" r:id="rId29"/>
    <p:sldId id="314" r:id="rId30"/>
    <p:sldId id="272" r:id="rId31"/>
    <p:sldId id="316" r:id="rId32"/>
    <p:sldId id="287" r:id="rId33"/>
    <p:sldId id="315" r:id="rId34"/>
    <p:sldId id="317" r:id="rId35"/>
    <p:sldId id="299" r:id="rId36"/>
  </p:sldIdLst>
  <p:sldSz cx="12192000" cy="6858000"/>
  <p:notesSz cx="6858000" cy="9144000"/>
  <p:embeddedFontLst>
    <p:embeddedFont>
      <p:font typeface="Aptos Narrow" panose="020B0004020202020204" pitchFamily="34" charset="0"/>
      <p:regular r:id="rId39"/>
      <p:bold r:id="rId40"/>
      <p:italic r:id="rId41"/>
      <p:boldItalic r:id="rId42"/>
    </p:embeddedFont>
    <p:embeddedFont>
      <p:font typeface="Avenir Next LT Pro" panose="020B0504020202020204" pitchFamily="34" charset="0"/>
      <p:regular r:id="rId43"/>
      <p:bold r:id="rId44"/>
      <p:italic r:id="rId45"/>
      <p:boldItalic r:id="rId46"/>
    </p:embeddedFont>
    <p:embeddedFont>
      <p:font typeface="Speak Pro" panose="020B0504020101020102"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63" d="100"/>
          <a:sy n="63" d="100"/>
        </p:scale>
        <p:origin x="804" y="5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1/24/2025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088C221F-99EE-49C7-82D4-61F2EB7BD3A3}" type="datetime1">
              <a:rPr lang="en-US" smtClean="0"/>
              <a:t>1/24/2025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404018D-7D64-4ED5-9B83-D2306E777F6E}"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642B4FA3-C067-487C-B855-53D7ECD73DD3}" type="datetime1">
              <a:rPr lang="en-US" smtClean="0"/>
              <a:t>1/24/2025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5A27B217-AD0A-45C4-BE55-4C552565332C}" type="datetime1">
              <a:rPr lang="en-US" smtClean="0"/>
              <a:t>1/24/2025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E35E3B0-DC72-450C-9D83-8A4361782B29}" type="datetime1">
              <a:rPr lang="en-US" smtClean="0"/>
              <a:t>1/24/2025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63EE673-7230-4437-8C50-5B6C9EBDF6AC}" type="datetime1">
              <a:rPr lang="en-US" smtClean="0"/>
              <a:t>1/24/2025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0C3E2549-4429-433C-B29A-17EFC60B6EE5}"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7F23B59-0334-46A0-BD5E-0384CE31764C}"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55493B68-49B9-4E66-8CD2-F3F77432D5BC}" type="datetime1">
              <a:rPr lang="en-US" smtClean="0"/>
              <a:t>1/24/2025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Google BigQuery – In Depth</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F1502651-E632-4588-BC37-C7A6263D7854}" type="datetime1">
              <a:rPr lang="en-US" smtClean="0"/>
              <a:t>1/24/2025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Google BigQuery – In Depth</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23CA2B9F-7B40-44E7-BA36-5296B535A041}" type="datetime1">
              <a:rPr lang="en-US" smtClean="0"/>
              <a:t>1/24/2025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Google BigQuery – In Depth</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420CC6EC-16C6-415A-BFE5-2B6305714686}" type="datetime1">
              <a:rPr lang="en-US" smtClean="0"/>
              <a:t>1/24/2025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B7A812F-4CE5-4CF1-BCC9-62FEE2F45213}"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D972CC6F-F297-45AA-B908-D17B1A7F07C6}"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4A2CB8B2-EC59-4FA6-B0FD-806F9155F19A}" type="datetime1">
              <a:rPr lang="en-US" smtClean="0"/>
              <a:t>1/24/2025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70D9A015-E0A9-44DC-954C-F57706DC38C6}" type="datetime1">
              <a:rPr lang="en-US" smtClean="0"/>
              <a:t>1/24/2025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D2D030ED-AC6B-4A20-AC83-18FC54D899D7}" type="datetime1">
              <a:rPr lang="en-US" smtClean="0"/>
              <a:t>1/24/2025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9793B669-BF4F-4A43-AE25-99B56BFF73A0}"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B90252D-1624-45D0-9AB3-8CD16CC0AA39}" type="datetime1">
              <a:rPr lang="en-US" smtClean="0"/>
              <a:t>1/24/2025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13B2047E-0D77-4659-A915-BBA5122BAC91}" type="datetime1">
              <a:rPr lang="en-US" smtClean="0"/>
              <a:t>1/24/2025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721FE561-C49A-4267-AB4A-34DAE65DE963}" type="datetime1">
              <a:rPr lang="en-US" smtClean="0"/>
              <a:t>1/24/2025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B6F7450-D9EC-4DC2-A100-060B58FF7415}" type="datetime1">
              <a:rPr lang="en-US" smtClean="0"/>
              <a:t>1/24/2025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3D15E052-F778-483B-B8DD-E274B62683DA}" type="datetime1">
              <a:rPr lang="en-US" noProof="0" smtClean="0"/>
              <a:t>1/24/2025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48CF70A-3190-4ED0-A331-B268EC64C4C4}"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81BF91-8A0A-4954-89B1-C6E3D1467C9F}"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613D9E5-8731-4FDE-905A-358F3D81F7DD}" type="datetime1">
              <a:rPr lang="en-US" smtClean="0"/>
              <a:t>1/24/2025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611BEAC-A6FF-4063-9FA7-C03757575770}" type="datetime1">
              <a:rPr lang="en-US" smtClean="0"/>
              <a:t>1/24/2025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635A0121-3FF1-495B-94E8-EC43DF16E9DE}" type="datetime1">
              <a:rPr lang="en-US" smtClean="0"/>
              <a:t>1/24/2025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872876F-E622-4CA0-B2CB-4AA133F6E202}" type="datetime1">
              <a:rPr lang="en-US" smtClean="0"/>
              <a:t>1/24/2025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34B7487-AF09-443B-A42F-4E6ADC7ACFFD}" type="datetime1">
              <a:rPr lang="en-US" noProof="0" smtClean="0"/>
              <a:t>1/24/2025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8BCACD53-3088-45EB-AEE3-0B6128DFF447}" type="datetime1">
              <a:rPr lang="en-US" smtClean="0"/>
              <a:t>1/24/2025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B87A65A7-F54F-439C-BF71-88711BA90BC2}" type="datetime1">
              <a:rPr lang="en-US" smtClean="0"/>
              <a:t>1/24/2025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4987428A-AB6A-462F-A168-A9CB5DF572AE}" type="datetime1">
              <a:rPr lang="en-US" smtClean="0"/>
              <a:t>1/24/2025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67B16A3-AABA-4A2A-9757-8034E73FBC4B}" type="datetime1">
              <a:rPr lang="en-US" noProof="0" smtClean="0"/>
              <a:t>1/24/2025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5F9DB29A-4F8F-4A75-A793-65B606298918}" type="datetime1">
              <a:rPr lang="en-US" smtClean="0"/>
              <a:t>1/24/2025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F916E237-0BC1-4F8B-A54B-DC5881A11988}" type="datetime1">
              <a:rPr lang="en-US" smtClean="0"/>
              <a:t>1/24/2025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a:t>Google BigQuery – In Depth</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C27D0101-4DEC-488C-96B5-F65D2E4CECD0}" type="datetime1">
              <a:rPr lang="en-US" smtClean="0"/>
              <a:t>1/24/2025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3E5AAFCE-E089-478E-9153-36716F36F85A}" type="datetime1">
              <a:rPr lang="en-US" smtClean="0"/>
              <a:t>1/24/2025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FDEF106C-38D4-4019-828B-56AEEC524909}" type="datetime1">
              <a:rPr lang="en-US" noProof="0" smtClean="0"/>
              <a:t>1/24/2025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95C92F2-40BE-42A1-8B8E-573F052A07D8}" type="datetime1">
              <a:rPr lang="en-US" smtClean="0"/>
              <a:t>1/24/2025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8DAC318-46C3-42C6-9D81-C660C29700DE}" type="datetime1">
              <a:rPr lang="en-US" noProof="0" smtClean="0"/>
              <a:t>1/24/2025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F10DFB8-454C-4898-AB7C-861180120406}" type="datetime1">
              <a:rPr lang="en-US" noProof="0" smtClean="0"/>
              <a:t>1/24/2025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Google BigQuery – In Depth</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C4964E97-8C6B-45D2-97C4-E5E40E64A529}"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C43D7B46-EBB2-4D66-82B7-F4B03F4916BC}"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A3E995A-FDC9-433C-8603-5B92A51DA839}"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8D111B0-3474-47F0-A6D8-1299DBEAE21C}" type="datetime1">
              <a:rPr lang="en-US" smtClean="0"/>
              <a:t>1/24/2025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Google BigQuery – In Depth</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a:t>Google BigQuery – In Depth</a:t>
            </a:r>
            <a:endParaRPr lang="en-US" dirty="0"/>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618FE1F9-AE2B-438F-BC00-1AFE031BC22D}" type="datetime1">
              <a:rPr lang="en-US" smtClean="0"/>
              <a:t>1/24/2025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cloud.google.com/bigquery/pricing#bigquery-pricing" TargetMode="External"/><Relationship Id="rId7" Type="http://schemas.openxmlformats.org/officeDocument/2006/relationships/hyperlink" Target="https://cloud.google.com/bigquery/pricing#data_extraction_pricing" TargetMode="External"/><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hyperlink" Target="https://cloud.google.com/bigquery/pricing#data_ingestion_pricing" TargetMode="External"/><Relationship Id="rId5" Type="http://schemas.openxmlformats.org/officeDocument/2006/relationships/hyperlink" Target="https://cloud.google.com/bigquery/pricing#storage" TargetMode="External"/><Relationship Id="rId4" Type="http://schemas.openxmlformats.org/officeDocument/2006/relationships/hyperlink" Target="https://cloud.google.com/bigquery/pricing#on_demand_pricing" TargetMode="External"/><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bhishekBtra/BigQuery/tree/main/dataset-operations" TargetMode="External"/><Relationship Id="rId2" Type="http://schemas.openxmlformats.org/officeDocument/2006/relationships/image" Target="../media/image19.png"/><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bhishekBtra/BigQuery/tree/main/dataset-operations" TargetMode="External"/><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bhishekBtra/BigQuery/tree/main/dataset-operations" TargetMode="External"/><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a:xfrm>
            <a:off x="928800" y="2316701"/>
            <a:ext cx="10515600" cy="1500187"/>
          </a:xfrm>
        </p:spPr>
        <p:txBody>
          <a:bodyPr anchor="b">
            <a:normAutofit/>
          </a:bodyPr>
          <a:lstStyle/>
          <a:p>
            <a:r>
              <a:rPr lang="en-US"/>
              <a:t>Google BigQuery – In Depth</a:t>
            </a:r>
          </a:p>
        </p:txBody>
      </p:sp>
      <p:sp>
        <p:nvSpPr>
          <p:cNvPr id="3" name="Subtitle 2">
            <a:extLst>
              <a:ext uri="{FF2B5EF4-FFF2-40B4-BE49-F238E27FC236}">
                <a16:creationId xmlns:a16="http://schemas.microsoft.com/office/drawing/2014/main" id="{D099D82B-F86A-4C04-9207-B25F53939FB6}"/>
              </a:ext>
            </a:extLst>
          </p:cNvPr>
          <p:cNvSpPr>
            <a:spLocks noGrp="1"/>
          </p:cNvSpPr>
          <p:nvPr>
            <p:ph type="body" idx="1"/>
          </p:nvPr>
        </p:nvSpPr>
        <p:spPr>
          <a:xfrm>
            <a:off x="928800" y="4083026"/>
            <a:ext cx="10515600" cy="770328"/>
          </a:xfrm>
        </p:spPr>
        <p:txBody>
          <a:bodyPr>
            <a:normAutofit/>
          </a:bodyPr>
          <a:lstStyle/>
          <a:p>
            <a:r>
              <a:rPr lang="en-US" dirty="0"/>
              <a:t>By - Abhishek Batra – Data Architect</a:t>
            </a:r>
          </a:p>
        </p:txBody>
      </p:sp>
      <p:sp>
        <p:nvSpPr>
          <p:cNvPr id="11" name="Footer Placeholder 3">
            <a:extLst>
              <a:ext uri="{FF2B5EF4-FFF2-40B4-BE49-F238E27FC236}">
                <a16:creationId xmlns:a16="http://schemas.microsoft.com/office/drawing/2014/main" id="{EDD7F9E5-34BC-C757-D507-04F5FBAFDAF4}"/>
              </a:ext>
            </a:extLst>
          </p:cNvPr>
          <p:cNvSpPr>
            <a:spLocks noGrp="1"/>
          </p:cNvSpPr>
          <p:nvPr>
            <p:ph type="ftr" sz="quarter" idx="11"/>
          </p:nvPr>
        </p:nvSpPr>
        <p:spPr>
          <a:xfrm>
            <a:off x="614873" y="6187538"/>
            <a:ext cx="3256673" cy="365125"/>
          </a:xfrm>
        </p:spPr>
        <p:txBody>
          <a:bodyPr/>
          <a:lstStyle/>
          <a:p>
            <a:pPr>
              <a:spcAft>
                <a:spcPts val="600"/>
              </a:spcAft>
            </a:pPr>
            <a:r>
              <a:rPr lang="en-US"/>
              <a:t>Google BigQuery – In Depth</a:t>
            </a:r>
          </a:p>
        </p:txBody>
      </p:sp>
      <p:sp>
        <p:nvSpPr>
          <p:cNvPr id="6" name="Slide Number Placeholder 5">
            <a:extLst>
              <a:ext uri="{FF2B5EF4-FFF2-40B4-BE49-F238E27FC236}">
                <a16:creationId xmlns:a16="http://schemas.microsoft.com/office/drawing/2014/main" id="{4F16911E-3DFE-B5D9-9364-5BC5102BDE17}"/>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noProof="0" smtClean="0"/>
              <a:pPr>
                <a:spcAft>
                  <a:spcPts val="600"/>
                </a:spcAft>
              </a:pPr>
              <a:t>1</a:t>
            </a:fld>
            <a:endParaRPr lang="en-US" noProof="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44C59872-C2E0-B604-04F1-BAB222C8C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A40D3-8581-4237-7622-FE9B5B49E480}"/>
              </a:ext>
            </a:extLst>
          </p:cNvPr>
          <p:cNvSpPr>
            <a:spLocks noGrp="1"/>
          </p:cNvSpPr>
          <p:nvPr>
            <p:ph type="title"/>
          </p:nvPr>
        </p:nvSpPr>
        <p:spPr>
          <a:xfrm>
            <a:off x="928800" y="607100"/>
            <a:ext cx="5380560" cy="697044"/>
          </a:xfrm>
        </p:spPr>
        <p:txBody>
          <a:bodyPr/>
          <a:lstStyle/>
          <a:p>
            <a:r>
              <a:rPr lang="en-US" sz="3600" dirty="0"/>
              <a:t>Partitioning Limitations</a:t>
            </a:r>
          </a:p>
        </p:txBody>
      </p:sp>
      <p:sp>
        <p:nvSpPr>
          <p:cNvPr id="7" name="Text Placeholder 6">
            <a:extLst>
              <a:ext uri="{FF2B5EF4-FFF2-40B4-BE49-F238E27FC236}">
                <a16:creationId xmlns:a16="http://schemas.microsoft.com/office/drawing/2014/main" id="{E70DFC0C-635F-A62E-EB77-DB6BBDEFAB4D}"/>
              </a:ext>
            </a:extLst>
          </p:cNvPr>
          <p:cNvSpPr>
            <a:spLocks noGrp="1"/>
          </p:cNvSpPr>
          <p:nvPr>
            <p:ph type="body" sz="half" idx="2"/>
          </p:nvPr>
        </p:nvSpPr>
        <p:spPr/>
        <p:txBody>
          <a:bodyPr/>
          <a:lstStyle/>
          <a:p>
            <a:r>
              <a:rPr lang="en-US" dirty="0"/>
              <a:t>Integer-range</a:t>
            </a:r>
          </a:p>
        </p:txBody>
      </p:sp>
      <p:sp>
        <p:nvSpPr>
          <p:cNvPr id="4" name="Footer Placeholder 3">
            <a:extLst>
              <a:ext uri="{FF2B5EF4-FFF2-40B4-BE49-F238E27FC236}">
                <a16:creationId xmlns:a16="http://schemas.microsoft.com/office/drawing/2014/main" id="{A67D27FF-9D8F-681C-9157-17931E6275B4}"/>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5D9277FF-9DF4-FDCF-94FF-46BCB6F4C46C}"/>
              </a:ext>
            </a:extLst>
          </p:cNvPr>
          <p:cNvSpPr>
            <a:spLocks noGrp="1"/>
          </p:cNvSpPr>
          <p:nvPr>
            <p:ph type="sldNum" sz="quarter" idx="12"/>
          </p:nvPr>
        </p:nvSpPr>
        <p:spPr/>
        <p:txBody>
          <a:bodyPr/>
          <a:lstStyle/>
          <a:p>
            <a:fld id="{95CBEC59-7FF9-4688-98DF-89832A0C9025}" type="slidenum">
              <a:rPr lang="en-US" smtClean="0"/>
              <a:pPr/>
              <a:t>10</a:t>
            </a:fld>
            <a:endParaRPr lang="en-US" dirty="0"/>
          </a:p>
        </p:txBody>
      </p:sp>
      <p:sp>
        <p:nvSpPr>
          <p:cNvPr id="30" name="Text Placeholder 29">
            <a:extLst>
              <a:ext uri="{FF2B5EF4-FFF2-40B4-BE49-F238E27FC236}">
                <a16:creationId xmlns:a16="http://schemas.microsoft.com/office/drawing/2014/main" id="{370580DC-F135-6B55-348F-4FC2D1D4A0AE}"/>
              </a:ext>
            </a:extLst>
          </p:cNvPr>
          <p:cNvSpPr>
            <a:spLocks noGrp="1"/>
          </p:cNvSpPr>
          <p:nvPr>
            <p:ph type="body" sz="half" idx="16"/>
          </p:nvPr>
        </p:nvSpPr>
        <p:spPr/>
        <p:txBody>
          <a:bodyPr/>
          <a:lstStyle/>
          <a:p>
            <a:r>
              <a:rPr lang="en-US" dirty="0"/>
              <a:t>Time-unit</a:t>
            </a:r>
          </a:p>
        </p:txBody>
      </p:sp>
      <p:sp>
        <p:nvSpPr>
          <p:cNvPr id="31" name="Text Placeholder 30">
            <a:extLst>
              <a:ext uri="{FF2B5EF4-FFF2-40B4-BE49-F238E27FC236}">
                <a16:creationId xmlns:a16="http://schemas.microsoft.com/office/drawing/2014/main" id="{03DA83FF-FB20-F00C-08E4-281C74B94B32}"/>
              </a:ext>
            </a:extLst>
          </p:cNvPr>
          <p:cNvSpPr>
            <a:spLocks noGrp="1"/>
          </p:cNvSpPr>
          <p:nvPr>
            <p:ph type="body" sz="half" idx="17"/>
          </p:nvPr>
        </p:nvSpPr>
        <p:spPr/>
        <p:txBody>
          <a:bodyPr/>
          <a:lstStyle/>
          <a:p>
            <a:r>
              <a:rPr lang="en-US" dirty="0"/>
              <a:t>Ingestion Time</a:t>
            </a:r>
          </a:p>
        </p:txBody>
      </p:sp>
      <p:sp>
        <p:nvSpPr>
          <p:cNvPr id="35" name="Text Placeholder 34">
            <a:extLst>
              <a:ext uri="{FF2B5EF4-FFF2-40B4-BE49-F238E27FC236}">
                <a16:creationId xmlns:a16="http://schemas.microsoft.com/office/drawing/2014/main" id="{6D68C4AA-457D-0271-021C-E2C019580B67}"/>
              </a:ext>
            </a:extLst>
          </p:cNvPr>
          <p:cNvSpPr>
            <a:spLocks noGrp="1"/>
          </p:cNvSpPr>
          <p:nvPr>
            <p:ph type="body" sz="half" idx="21"/>
          </p:nvPr>
        </p:nvSpPr>
        <p:spPr>
          <a:xfrm>
            <a:off x="928801" y="3059153"/>
            <a:ext cx="3256674" cy="2986047"/>
          </a:xfrm>
        </p:spPr>
        <p:txBody>
          <a:bodyPr>
            <a:normAutofit lnSpcReduction="10000"/>
          </a:bodyPr>
          <a:lstStyle/>
          <a:p>
            <a:pPr marL="285750" indent="-285750">
              <a:buFont typeface="Arial" panose="020B0604020202020204" pitchFamily="34" charset="0"/>
              <a:buChar char="•"/>
            </a:pPr>
            <a:r>
              <a:rPr lang="en-US" sz="1400" dirty="0"/>
              <a:t>The partitioning column must be an INTEGER column. While the mode of the column may be REQUIRED or NULLABLE, it cannot be REPEATED (array-based).</a:t>
            </a:r>
          </a:p>
          <a:p>
            <a:pPr marL="285750" indent="-285750">
              <a:buFont typeface="Arial" panose="020B0604020202020204" pitchFamily="34" charset="0"/>
              <a:buChar char="•"/>
            </a:pPr>
            <a:r>
              <a:rPr lang="en-US" sz="1400" dirty="0"/>
              <a:t>The partitioning column must be a top-level field. You cannot use a leaf field from a RECORD (STRUCT) as the partitioning column.</a:t>
            </a:r>
          </a:p>
          <a:p>
            <a:pPr marL="285750" indent="-285750">
              <a:buFont typeface="Arial" panose="020B0604020202020204" pitchFamily="34" charset="0"/>
              <a:buChar char="•"/>
            </a:pPr>
            <a:r>
              <a:rPr lang="en-US" sz="1400" dirty="0"/>
              <a:t>BigQuery does not support partitioning by multiple columns. Only one column can be used to partition a table.</a:t>
            </a:r>
          </a:p>
        </p:txBody>
      </p:sp>
      <p:sp>
        <p:nvSpPr>
          <p:cNvPr id="36" name="Text Placeholder 35">
            <a:extLst>
              <a:ext uri="{FF2B5EF4-FFF2-40B4-BE49-F238E27FC236}">
                <a16:creationId xmlns:a16="http://schemas.microsoft.com/office/drawing/2014/main" id="{99816187-A0A5-FD90-224C-8F9206475820}"/>
              </a:ext>
            </a:extLst>
          </p:cNvPr>
          <p:cNvSpPr>
            <a:spLocks noGrp="1"/>
          </p:cNvSpPr>
          <p:nvPr>
            <p:ph type="body" sz="half" idx="22"/>
          </p:nvPr>
        </p:nvSpPr>
        <p:spPr>
          <a:xfrm>
            <a:off x="4467663" y="3059153"/>
            <a:ext cx="3256674" cy="2986047"/>
          </a:xfrm>
        </p:spPr>
        <p:txBody>
          <a:bodyPr>
            <a:noAutofit/>
          </a:bodyPr>
          <a:lstStyle/>
          <a:p>
            <a:pPr marL="285750" indent="-285750">
              <a:buFont typeface="Arial" panose="020B0604020202020204" pitchFamily="34" charset="0"/>
              <a:buChar char="•"/>
            </a:pPr>
            <a:r>
              <a:rPr lang="en-US" sz="1400" dirty="0"/>
              <a:t>The partitioning column must be either a scalar DATE, TIMESTAMP, or DATETIME column. While the mode of the column can be REQUIRED or NULLABLE, it cannot be REPEATED (array-based).</a:t>
            </a:r>
          </a:p>
          <a:p>
            <a:pPr marL="285750" indent="-285750">
              <a:buFont typeface="Arial" panose="020B0604020202020204" pitchFamily="34" charset="0"/>
              <a:buChar char="•"/>
            </a:pPr>
            <a:r>
              <a:rPr lang="en-US" sz="1400" dirty="0"/>
              <a:t>The partitioning column must be a top-level field. You cannot use a leaf field from a RECORD (STRUCT) as the partitioning column.</a:t>
            </a:r>
          </a:p>
          <a:p>
            <a:pPr marL="285750" indent="-285750">
              <a:buFont typeface="Arial" panose="020B0604020202020204" pitchFamily="34" charset="0"/>
              <a:buChar char="•"/>
            </a:pPr>
            <a:r>
              <a:rPr lang="en-US" sz="1400" dirty="0"/>
              <a:t>BigQuery does not support partitioning by multiple columns. Only one column can be used to partition a table.</a:t>
            </a:r>
          </a:p>
        </p:txBody>
      </p:sp>
      <p:sp>
        <p:nvSpPr>
          <p:cNvPr id="37" name="Text Placeholder 36">
            <a:extLst>
              <a:ext uri="{FF2B5EF4-FFF2-40B4-BE49-F238E27FC236}">
                <a16:creationId xmlns:a16="http://schemas.microsoft.com/office/drawing/2014/main" id="{FA189B9F-6086-766B-6CFF-6BD374CC5BF1}"/>
              </a:ext>
            </a:extLst>
          </p:cNvPr>
          <p:cNvSpPr>
            <a:spLocks noGrp="1"/>
          </p:cNvSpPr>
          <p:nvPr>
            <p:ph type="body" sz="half" idx="23"/>
          </p:nvPr>
        </p:nvSpPr>
        <p:spPr>
          <a:xfrm>
            <a:off x="8006525" y="3059153"/>
            <a:ext cx="3256674" cy="2986047"/>
          </a:xfrm>
        </p:spPr>
        <p:txBody>
          <a:bodyPr>
            <a:noAutofit/>
          </a:bodyPr>
          <a:lstStyle/>
          <a:p>
            <a:pPr marL="285750" indent="-285750">
              <a:buFont typeface="Arial" panose="020B0604020202020204" pitchFamily="34" charset="0"/>
              <a:buChar char="•"/>
            </a:pPr>
            <a:r>
              <a:rPr lang="en-US" sz="1400" dirty="0"/>
              <a:t>The partitioning column must be either a scalar DATE, TIMESTAMP, or DATETIME column. While the mode of the column can be REQUIRED or NULLABLE, it cannot be REPEATED (array-based).</a:t>
            </a:r>
          </a:p>
          <a:p>
            <a:pPr marL="285750" indent="-285750">
              <a:buFont typeface="Arial" panose="020B0604020202020204" pitchFamily="34" charset="0"/>
              <a:buChar char="•"/>
            </a:pPr>
            <a:r>
              <a:rPr lang="en-US" sz="1400" dirty="0"/>
              <a:t>The partitioning column must be a top-level field. You cannot use a leaf field from a RECORD (STRUCT) as the partitioning column.</a:t>
            </a:r>
          </a:p>
          <a:p>
            <a:pPr marL="285750" indent="-285750">
              <a:buFont typeface="Arial" panose="020B0604020202020204" pitchFamily="34" charset="0"/>
              <a:buChar char="•"/>
            </a:pPr>
            <a:r>
              <a:rPr lang="en-US" sz="1400" dirty="0"/>
              <a:t>BigQuery does not support partitioning by multiple columns. Only one column can be used to partition a table.</a:t>
            </a:r>
          </a:p>
          <a:p>
            <a:pPr marL="285750" indent="-285750">
              <a:buFont typeface="Arial" panose="020B0604020202020204" pitchFamily="34" charset="0"/>
              <a:buChar char="•"/>
            </a:pPr>
            <a:endParaRPr lang="en-US" sz="1400" dirty="0"/>
          </a:p>
        </p:txBody>
      </p:sp>
      <p:pic>
        <p:nvPicPr>
          <p:cNvPr id="51" name="Picture Placeholder 50" descr="Table outline">
            <a:extLst>
              <a:ext uri="{FF2B5EF4-FFF2-40B4-BE49-F238E27FC236}">
                <a16:creationId xmlns:a16="http://schemas.microsoft.com/office/drawing/2014/main" id="{5CF230EB-73EC-A7B2-AE0D-74E6B9BF0A20}"/>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p:blipFill>
        <p:spPr>
          <a:xfrm>
            <a:off x="928940" y="1757980"/>
            <a:ext cx="862926" cy="864000"/>
          </a:xfrm>
        </p:spPr>
      </p:pic>
      <p:pic>
        <p:nvPicPr>
          <p:cNvPr id="71" name="Picture Placeholder 70" descr="Monthly calendar outline">
            <a:extLst>
              <a:ext uri="{FF2B5EF4-FFF2-40B4-BE49-F238E27FC236}">
                <a16:creationId xmlns:a16="http://schemas.microsoft.com/office/drawing/2014/main" id="{EF03211A-526E-8F91-00BC-0D4598EF3E27}"/>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p:blipFill>
        <p:spPr>
          <a:xfrm>
            <a:off x="4467663" y="1727708"/>
            <a:ext cx="867600" cy="868680"/>
          </a:xfrm>
        </p:spPr>
      </p:pic>
      <p:pic>
        <p:nvPicPr>
          <p:cNvPr id="73" name="Picture Placeholder 72" descr="Stopwatch 50% outline">
            <a:extLst>
              <a:ext uri="{FF2B5EF4-FFF2-40B4-BE49-F238E27FC236}">
                <a16:creationId xmlns:a16="http://schemas.microsoft.com/office/drawing/2014/main" id="{FFD82A21-86A5-2D2E-2321-D9258DC64FBA}"/>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p:blipFill>
        <p:spPr>
          <a:xfrm>
            <a:off x="8109716" y="1656380"/>
            <a:ext cx="867600" cy="868680"/>
          </a:xfrm>
        </p:spPr>
      </p:pic>
    </p:spTree>
    <p:extLst>
      <p:ext uri="{BB962C8B-B14F-4D97-AF65-F5344CB8AC3E}">
        <p14:creationId xmlns:p14="http://schemas.microsoft.com/office/powerpoint/2010/main" val="272719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C483C20F-F906-C4E9-D4FE-AC259B11A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25C18-E1BE-CB6A-E3AA-A8A83F0C0A14}"/>
              </a:ext>
            </a:extLst>
          </p:cNvPr>
          <p:cNvSpPr>
            <a:spLocks noGrp="1"/>
          </p:cNvSpPr>
          <p:nvPr>
            <p:ph type="title"/>
          </p:nvPr>
        </p:nvSpPr>
        <p:spPr>
          <a:xfrm>
            <a:off x="928800" y="607100"/>
            <a:ext cx="5573600" cy="697044"/>
          </a:xfrm>
        </p:spPr>
        <p:txBody>
          <a:bodyPr/>
          <a:lstStyle/>
          <a:p>
            <a:r>
              <a:rPr lang="en-US" sz="3600" dirty="0"/>
              <a:t>Clustered Tables</a:t>
            </a:r>
          </a:p>
        </p:txBody>
      </p:sp>
      <p:sp>
        <p:nvSpPr>
          <p:cNvPr id="4" name="Footer Placeholder 3">
            <a:extLst>
              <a:ext uri="{FF2B5EF4-FFF2-40B4-BE49-F238E27FC236}">
                <a16:creationId xmlns:a16="http://schemas.microsoft.com/office/drawing/2014/main" id="{9566FB7C-EAB6-01AB-3C23-D9220520047F}"/>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1228F725-E929-50D4-8FFE-CD0B5C934120}"/>
              </a:ext>
            </a:extLst>
          </p:cNvPr>
          <p:cNvSpPr>
            <a:spLocks noGrp="1"/>
          </p:cNvSpPr>
          <p:nvPr>
            <p:ph type="sldNum" sz="quarter" idx="12"/>
          </p:nvPr>
        </p:nvSpPr>
        <p:spPr/>
        <p:txBody>
          <a:bodyPr/>
          <a:lstStyle/>
          <a:p>
            <a:fld id="{95CBEC59-7FF9-4688-98DF-89832A0C9025}" type="slidenum">
              <a:rPr lang="en-US" smtClean="0"/>
              <a:pPr/>
              <a:t>11</a:t>
            </a:fld>
            <a:endParaRPr lang="en-US" dirty="0"/>
          </a:p>
        </p:txBody>
      </p:sp>
      <p:sp>
        <p:nvSpPr>
          <p:cNvPr id="17" name="Text Placeholder 16">
            <a:extLst>
              <a:ext uri="{FF2B5EF4-FFF2-40B4-BE49-F238E27FC236}">
                <a16:creationId xmlns:a16="http://schemas.microsoft.com/office/drawing/2014/main" id="{E4E22825-5693-3602-A928-5FCC18D581F6}"/>
              </a:ext>
            </a:extLst>
          </p:cNvPr>
          <p:cNvSpPr>
            <a:spLocks noGrp="1"/>
          </p:cNvSpPr>
          <p:nvPr>
            <p:ph type="body" sz="half" idx="23"/>
          </p:nvPr>
        </p:nvSpPr>
        <p:spPr>
          <a:xfrm>
            <a:off x="614873" y="1575793"/>
            <a:ext cx="4820728" cy="4337327"/>
          </a:xfrm>
        </p:spPr>
        <p:txBody>
          <a:bodyPr>
            <a:normAutofit fontScale="92500" lnSpcReduction="20000"/>
          </a:bodyPr>
          <a:lstStyle/>
          <a:p>
            <a:pPr marL="285750" indent="-285750">
              <a:buFont typeface="Arial" panose="020B0604020202020204" pitchFamily="34" charset="0"/>
              <a:buChar char="•"/>
            </a:pPr>
            <a:r>
              <a:rPr lang="en-US" dirty="0"/>
              <a:t>Clustered tables in BigQuery are tables that have a user-defined column sort order using clustered columns. Clustered tables can improve query performance and reduce query costs.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BigQuery, a clustered column is a user-defined table property that sorts storage blocks based on the values in the clustered columns.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clustered table maintains the sort properties in the context of each operation that modifies it. </a:t>
            </a:r>
          </a:p>
          <a:p>
            <a:pPr marL="285750" indent="-285750">
              <a:buFont typeface="Arial" panose="020B0604020202020204" pitchFamily="34" charset="0"/>
              <a:buChar char="•"/>
            </a:pPr>
            <a:r>
              <a:rPr lang="en-US" dirty="0"/>
              <a:t>Queries that filter or aggregate by the clustered columns only scan the relevant blocks based on the clustered columns, instead of the entire table or table partition.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cluster a table using multiple columns, the column order determines which columns take precedence when BigQuery sorts and groups the data into storage blocks, as seen in the following example.</a:t>
            </a:r>
          </a:p>
        </p:txBody>
      </p:sp>
      <p:pic>
        <p:nvPicPr>
          <p:cNvPr id="2050" name="Picture 2" descr="BigQuery sorts data in clustered tables to improve query performance.">
            <a:extLst>
              <a:ext uri="{FF2B5EF4-FFF2-40B4-BE49-F238E27FC236}">
                <a16:creationId xmlns:a16="http://schemas.microsoft.com/office/drawing/2014/main" id="{0C683FF9-3B55-04CE-F55C-53E096794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1" y="1460542"/>
            <a:ext cx="6568872" cy="416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9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F561A5E2-1B58-F3EB-5CBE-F47B7613EB82}"/>
              </a:ext>
            </a:extLst>
          </p:cNvPr>
          <p:cNvSpPr>
            <a:spLocks noGrp="1"/>
          </p:cNvSpPr>
          <p:nvPr>
            <p:ph type="body" idx="1"/>
          </p:nvPr>
        </p:nvSpPr>
        <p:spPr/>
        <p:txBody>
          <a:bodyPr/>
          <a:lstStyle/>
          <a:p>
            <a:r>
              <a:rPr lang="en-IN" dirty="0"/>
              <a:t>Cluster</a:t>
            </a:r>
          </a:p>
        </p:txBody>
      </p:sp>
      <p:sp>
        <p:nvSpPr>
          <p:cNvPr id="28" name="Title 27">
            <a:extLst>
              <a:ext uri="{FF2B5EF4-FFF2-40B4-BE49-F238E27FC236}">
                <a16:creationId xmlns:a16="http://schemas.microsoft.com/office/drawing/2014/main" id="{F653AB23-8FFF-DB8A-3271-7C0F30D65073}"/>
              </a:ext>
            </a:extLst>
          </p:cNvPr>
          <p:cNvSpPr>
            <a:spLocks noGrp="1"/>
          </p:cNvSpPr>
          <p:nvPr>
            <p:ph type="title"/>
          </p:nvPr>
        </p:nvSpPr>
        <p:spPr/>
        <p:txBody>
          <a:bodyPr/>
          <a:lstStyle/>
          <a:p>
            <a:r>
              <a:rPr lang="en-IN" dirty="0"/>
              <a:t>When To..</a:t>
            </a:r>
          </a:p>
        </p:txBody>
      </p:sp>
      <p:sp>
        <p:nvSpPr>
          <p:cNvPr id="4" name="Footer Placeholder 3">
            <a:extLst>
              <a:ext uri="{FF2B5EF4-FFF2-40B4-BE49-F238E27FC236}">
                <a16:creationId xmlns:a16="http://schemas.microsoft.com/office/drawing/2014/main" id="{28E81CEF-A1F4-18BA-12F9-8E0507FEFB2A}"/>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ED7C65C7-1032-5D04-7903-0F6A5D6C2717}"/>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31" name="Text Placeholder 30">
            <a:extLst>
              <a:ext uri="{FF2B5EF4-FFF2-40B4-BE49-F238E27FC236}">
                <a16:creationId xmlns:a16="http://schemas.microsoft.com/office/drawing/2014/main" id="{919337D3-C826-03CE-7819-E64A4337A96E}"/>
              </a:ext>
            </a:extLst>
          </p:cNvPr>
          <p:cNvSpPr>
            <a:spLocks noGrp="1"/>
          </p:cNvSpPr>
          <p:nvPr>
            <p:ph type="body" sz="quarter" idx="14"/>
          </p:nvPr>
        </p:nvSpPr>
        <p:spPr/>
        <p:txBody>
          <a:bodyPr/>
          <a:lstStyle/>
          <a:p>
            <a:endParaRPr lang="en-IN"/>
          </a:p>
        </p:txBody>
      </p:sp>
      <p:sp>
        <p:nvSpPr>
          <p:cNvPr id="30" name="Text Placeholder 29">
            <a:extLst>
              <a:ext uri="{FF2B5EF4-FFF2-40B4-BE49-F238E27FC236}">
                <a16:creationId xmlns:a16="http://schemas.microsoft.com/office/drawing/2014/main" id="{BD7E2641-F4E3-8251-F8ED-367BD2E00688}"/>
              </a:ext>
            </a:extLst>
          </p:cNvPr>
          <p:cNvSpPr>
            <a:spLocks noGrp="1"/>
          </p:cNvSpPr>
          <p:nvPr>
            <p:ph type="body" sz="quarter" idx="3"/>
          </p:nvPr>
        </p:nvSpPr>
        <p:spPr/>
        <p:txBody>
          <a:bodyPr/>
          <a:lstStyle/>
          <a:p>
            <a:r>
              <a:rPr lang="en-IN" dirty="0"/>
              <a:t>Partition</a:t>
            </a:r>
          </a:p>
        </p:txBody>
      </p:sp>
      <p:sp>
        <p:nvSpPr>
          <p:cNvPr id="32" name="Content Placeholder 31">
            <a:extLst>
              <a:ext uri="{FF2B5EF4-FFF2-40B4-BE49-F238E27FC236}">
                <a16:creationId xmlns:a16="http://schemas.microsoft.com/office/drawing/2014/main" id="{90F56D44-54C7-7E6A-EAF7-640F81864941}"/>
              </a:ext>
            </a:extLst>
          </p:cNvPr>
          <p:cNvSpPr>
            <a:spLocks noGrp="1"/>
          </p:cNvSpPr>
          <p:nvPr>
            <p:ph sz="half" idx="15"/>
          </p:nvPr>
        </p:nvSpPr>
        <p:spPr/>
        <p:txBody>
          <a:bodyPr>
            <a:normAutofit fontScale="92500" lnSpcReduction="20000"/>
          </a:bodyPr>
          <a:lstStyle/>
          <a:p>
            <a:r>
              <a:rPr lang="en-US" dirty="0"/>
              <a:t>Unpartitioned tables larger than 64 MB are likely to benefit from clustering. Similarly, table partitions larger than 64 MB are also likely to benefit from clustering. </a:t>
            </a:r>
          </a:p>
          <a:p>
            <a:r>
              <a:rPr lang="en-US" dirty="0"/>
              <a:t>If your queries commonly filter on particular columns, clustering accelerates queries because the query only scans the blocks that match the filter.</a:t>
            </a:r>
          </a:p>
          <a:p>
            <a:r>
              <a:rPr lang="en-US" dirty="0"/>
              <a:t>If your queries filter on columns that have many distinct values (high cardinality), clustering accelerates these queries by providing BigQuery with detailed metadata for where to get input data.</a:t>
            </a:r>
          </a:p>
          <a:p>
            <a:r>
              <a:rPr lang="en-US" dirty="0"/>
              <a:t>Clustering enables your table's underlying storage blocks to be adaptively sized based on the size of the table.</a:t>
            </a:r>
            <a:endParaRPr lang="en-IN" dirty="0"/>
          </a:p>
        </p:txBody>
      </p:sp>
      <p:sp>
        <p:nvSpPr>
          <p:cNvPr id="33" name="Content Placeholder 32">
            <a:extLst>
              <a:ext uri="{FF2B5EF4-FFF2-40B4-BE49-F238E27FC236}">
                <a16:creationId xmlns:a16="http://schemas.microsoft.com/office/drawing/2014/main" id="{56BB312C-36E9-1BCF-166D-9C68586287C8}"/>
              </a:ext>
            </a:extLst>
          </p:cNvPr>
          <p:cNvSpPr>
            <a:spLocks noGrp="1"/>
          </p:cNvSpPr>
          <p:nvPr>
            <p:ph sz="half" idx="16"/>
          </p:nvPr>
        </p:nvSpPr>
        <p:spPr/>
        <p:txBody>
          <a:bodyPr>
            <a:normAutofit/>
          </a:bodyPr>
          <a:lstStyle/>
          <a:p>
            <a:r>
              <a:rPr lang="en-US" dirty="0"/>
              <a:t>You need a strict query cost estimate before you run a query. </a:t>
            </a:r>
          </a:p>
          <a:p>
            <a:r>
              <a:rPr lang="en-US" dirty="0"/>
              <a:t>You need to continually update your table but still want to take advantage of long-term storage pricing.</a:t>
            </a:r>
          </a:p>
          <a:p>
            <a:r>
              <a:rPr lang="en-US" dirty="0"/>
              <a:t>Partitioning enables each partition to be considered separately for eligibility for long term pricing.</a:t>
            </a:r>
          </a:p>
          <a:p>
            <a:r>
              <a:rPr lang="en-US" dirty="0"/>
              <a:t>If your table is not partitioned, then your entire table must not be edited for 90 consecutive days to be considered for long term pricing.</a:t>
            </a:r>
            <a:endParaRPr lang="en-IN" dirty="0"/>
          </a:p>
        </p:txBody>
      </p:sp>
    </p:spTree>
    <p:extLst>
      <p:ext uri="{BB962C8B-B14F-4D97-AF65-F5344CB8AC3E}">
        <p14:creationId xmlns:p14="http://schemas.microsoft.com/office/powerpoint/2010/main" val="2287032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1B1B89AC-D1A8-E478-6DAB-4F2679D27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422F5-AF8D-ADBA-5157-5E125366A7D3}"/>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8" name="Picture 7" descr="A screenshot of a phone&#10;&#10;Description automatically generated">
            <a:extLst>
              <a:ext uri="{FF2B5EF4-FFF2-40B4-BE49-F238E27FC236}">
                <a16:creationId xmlns:a16="http://schemas.microsoft.com/office/drawing/2014/main" id="{4F26237D-ACBE-A115-4C25-F7FD4A56A34E}"/>
              </a:ext>
            </a:extLst>
          </p:cNvPr>
          <p:cNvPicPr>
            <a:picLocks noChangeAspect="1"/>
          </p:cNvPicPr>
          <p:nvPr/>
        </p:nvPicPr>
        <p:blipFill>
          <a:blip r:embed="rId3"/>
          <a:stretch>
            <a:fillRect/>
          </a:stretch>
        </p:blipFill>
        <p:spPr>
          <a:xfrm>
            <a:off x="5300696" y="255600"/>
            <a:ext cx="5093306" cy="6346800"/>
          </a:xfrm>
          <a:prstGeom prst="rect">
            <a:avLst/>
          </a:prstGeom>
          <a:noFill/>
        </p:spPr>
      </p:pic>
      <p:sp>
        <p:nvSpPr>
          <p:cNvPr id="6" name="Subtitle 5">
            <a:extLst>
              <a:ext uri="{FF2B5EF4-FFF2-40B4-BE49-F238E27FC236}">
                <a16:creationId xmlns:a16="http://schemas.microsoft.com/office/drawing/2014/main" id="{9B57F35F-96CA-DF55-CFD8-359E6B92154E}"/>
              </a:ext>
            </a:extLst>
          </p:cNvPr>
          <p:cNvSpPr>
            <a:spLocks noGrp="1"/>
          </p:cNvSpPr>
          <p:nvPr>
            <p:ph type="body" sz="half" idx="2"/>
          </p:nvPr>
        </p:nvSpPr>
        <p:spPr>
          <a:xfrm>
            <a:off x="928800" y="3283710"/>
            <a:ext cx="3932237" cy="2439988"/>
          </a:xfrm>
        </p:spPr>
        <p:txBody>
          <a:bodyPr>
            <a:normAutofit/>
          </a:bodyPr>
          <a:lstStyle/>
          <a:p>
            <a:r>
              <a:rPr lang="en-IN" dirty="0"/>
              <a:t>Cross-product Tools</a:t>
            </a:r>
          </a:p>
        </p:txBody>
      </p:sp>
      <p:sp>
        <p:nvSpPr>
          <p:cNvPr id="4" name="Footer Placeholder 3">
            <a:extLst>
              <a:ext uri="{FF2B5EF4-FFF2-40B4-BE49-F238E27FC236}">
                <a16:creationId xmlns:a16="http://schemas.microsoft.com/office/drawing/2014/main" id="{ED015E6D-42B3-B289-5A91-E69C8A23A197}"/>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17301701-AA21-AB4A-CE75-C72AEBD1984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13</a:t>
            </a:fld>
            <a:endParaRPr lang="en-US"/>
          </a:p>
        </p:txBody>
      </p:sp>
    </p:spTree>
    <p:extLst>
      <p:ext uri="{BB962C8B-B14F-4D97-AF65-F5344CB8AC3E}">
        <p14:creationId xmlns:p14="http://schemas.microsoft.com/office/powerpoint/2010/main" val="3713685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636A4158-D9CB-FAC8-23B1-F3FE8139E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96594-97E2-CC78-C7A6-C938617CBFFE}"/>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3" name="Picture 2" descr="A screenshot of a phone&#10;&#10;Description automatically generated">
            <a:extLst>
              <a:ext uri="{FF2B5EF4-FFF2-40B4-BE49-F238E27FC236}">
                <a16:creationId xmlns:a16="http://schemas.microsoft.com/office/drawing/2014/main" id="{57ED704C-D42A-0B07-92E6-93BF481FED66}"/>
              </a:ext>
            </a:extLst>
          </p:cNvPr>
          <p:cNvPicPr>
            <a:picLocks noChangeAspect="1"/>
          </p:cNvPicPr>
          <p:nvPr/>
        </p:nvPicPr>
        <p:blipFill>
          <a:blip r:embed="rId3"/>
          <a:stretch>
            <a:fillRect/>
          </a:stretch>
        </p:blipFill>
        <p:spPr>
          <a:xfrm>
            <a:off x="5231566" y="458534"/>
            <a:ext cx="5231567" cy="5940932"/>
          </a:xfrm>
          <a:prstGeom prst="rect">
            <a:avLst/>
          </a:prstGeom>
          <a:noFill/>
        </p:spPr>
      </p:pic>
      <p:sp>
        <p:nvSpPr>
          <p:cNvPr id="6" name="Subtitle 5">
            <a:extLst>
              <a:ext uri="{FF2B5EF4-FFF2-40B4-BE49-F238E27FC236}">
                <a16:creationId xmlns:a16="http://schemas.microsoft.com/office/drawing/2014/main" id="{D83E9C06-8364-CD04-2E2E-5265F0800BEC}"/>
              </a:ext>
            </a:extLst>
          </p:cNvPr>
          <p:cNvSpPr>
            <a:spLocks noGrp="1"/>
          </p:cNvSpPr>
          <p:nvPr>
            <p:ph type="body" sz="half" idx="2"/>
          </p:nvPr>
        </p:nvSpPr>
        <p:spPr>
          <a:xfrm>
            <a:off x="928800" y="3283710"/>
            <a:ext cx="3932237" cy="2439988"/>
          </a:xfrm>
        </p:spPr>
        <p:txBody>
          <a:bodyPr>
            <a:normAutofit/>
          </a:bodyPr>
          <a:lstStyle/>
          <a:p>
            <a:r>
              <a:rPr lang="en-IN" dirty="0"/>
              <a:t>Databases</a:t>
            </a:r>
          </a:p>
        </p:txBody>
      </p:sp>
      <p:sp>
        <p:nvSpPr>
          <p:cNvPr id="4" name="Footer Placeholder 3">
            <a:extLst>
              <a:ext uri="{FF2B5EF4-FFF2-40B4-BE49-F238E27FC236}">
                <a16:creationId xmlns:a16="http://schemas.microsoft.com/office/drawing/2014/main" id="{BDF3F68E-EB7A-BF72-0EE8-9319059E195E}"/>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F91142A1-75EB-4FA1-D27A-71A94F620B0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14</a:t>
            </a:fld>
            <a:endParaRPr lang="en-US"/>
          </a:p>
        </p:txBody>
      </p:sp>
    </p:spTree>
    <p:extLst>
      <p:ext uri="{BB962C8B-B14F-4D97-AF65-F5344CB8AC3E}">
        <p14:creationId xmlns:p14="http://schemas.microsoft.com/office/powerpoint/2010/main" val="403221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22720042-12FF-C17C-86DC-52357FE18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F5B58-B9CF-B29F-A8E9-1C7153CA1517}"/>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8" name="Picture 7" descr="A screenshot of a phone&#10;&#10;Description automatically generated">
            <a:extLst>
              <a:ext uri="{FF2B5EF4-FFF2-40B4-BE49-F238E27FC236}">
                <a16:creationId xmlns:a16="http://schemas.microsoft.com/office/drawing/2014/main" id="{EF3338DA-FAF7-0828-7068-31E5E980B139}"/>
              </a:ext>
            </a:extLst>
          </p:cNvPr>
          <p:cNvPicPr>
            <a:picLocks noChangeAspect="1"/>
          </p:cNvPicPr>
          <p:nvPr/>
        </p:nvPicPr>
        <p:blipFill>
          <a:blip r:embed="rId3"/>
          <a:stretch>
            <a:fillRect/>
          </a:stretch>
        </p:blipFill>
        <p:spPr>
          <a:xfrm>
            <a:off x="5231566" y="546592"/>
            <a:ext cx="5231567" cy="5764814"/>
          </a:xfrm>
          <a:prstGeom prst="rect">
            <a:avLst/>
          </a:prstGeom>
          <a:noFill/>
        </p:spPr>
      </p:pic>
      <p:sp>
        <p:nvSpPr>
          <p:cNvPr id="6" name="Subtitle 5">
            <a:extLst>
              <a:ext uri="{FF2B5EF4-FFF2-40B4-BE49-F238E27FC236}">
                <a16:creationId xmlns:a16="http://schemas.microsoft.com/office/drawing/2014/main" id="{618FF929-F601-EFD3-A7DE-CA15D4F31E45}"/>
              </a:ext>
            </a:extLst>
          </p:cNvPr>
          <p:cNvSpPr>
            <a:spLocks noGrp="1"/>
          </p:cNvSpPr>
          <p:nvPr>
            <p:ph type="body" sz="half" idx="2"/>
          </p:nvPr>
        </p:nvSpPr>
        <p:spPr>
          <a:xfrm>
            <a:off x="928800" y="3283710"/>
            <a:ext cx="3932237" cy="2439988"/>
          </a:xfrm>
        </p:spPr>
        <p:txBody>
          <a:bodyPr>
            <a:normAutofit/>
          </a:bodyPr>
          <a:lstStyle/>
          <a:p>
            <a:r>
              <a:rPr lang="en-IN" dirty="0"/>
              <a:t>Compute</a:t>
            </a:r>
          </a:p>
        </p:txBody>
      </p:sp>
      <p:sp>
        <p:nvSpPr>
          <p:cNvPr id="4" name="Footer Placeholder 3">
            <a:extLst>
              <a:ext uri="{FF2B5EF4-FFF2-40B4-BE49-F238E27FC236}">
                <a16:creationId xmlns:a16="http://schemas.microsoft.com/office/drawing/2014/main" id="{5E1BA61D-B19E-E03E-3144-B19B2E3620E0}"/>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FC177327-198F-4ED9-7124-A695EC161B5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15</a:t>
            </a:fld>
            <a:endParaRPr lang="en-US"/>
          </a:p>
        </p:txBody>
      </p:sp>
    </p:spTree>
    <p:extLst>
      <p:ext uri="{BB962C8B-B14F-4D97-AF65-F5344CB8AC3E}">
        <p14:creationId xmlns:p14="http://schemas.microsoft.com/office/powerpoint/2010/main" val="259043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5DE77D19-1373-32BA-99AE-6F0021892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2B2E3-317E-D97F-1E23-E1E6F21102D2}"/>
              </a:ext>
            </a:extLst>
          </p:cNvPr>
          <p:cNvSpPr>
            <a:spLocks noGrp="1"/>
          </p:cNvSpPr>
          <p:nvPr>
            <p:ph type="title"/>
          </p:nvPr>
        </p:nvSpPr>
        <p:spPr>
          <a:xfrm>
            <a:off x="928800" y="652069"/>
            <a:ext cx="3932237" cy="2390931"/>
          </a:xfrm>
        </p:spPr>
        <p:txBody>
          <a:bodyPr anchor="b">
            <a:normAutofit/>
          </a:bodyPr>
          <a:lstStyle/>
          <a:p>
            <a:r>
              <a:rPr lang="en-US" dirty="0"/>
              <a:t>GCP Resources</a:t>
            </a:r>
            <a:endParaRPr lang="en-IN" dirty="0"/>
          </a:p>
        </p:txBody>
      </p:sp>
      <p:pic>
        <p:nvPicPr>
          <p:cNvPr id="7" name="Picture 6" descr="A screenshot of a computer&#10;&#10;Description automatically generated">
            <a:extLst>
              <a:ext uri="{FF2B5EF4-FFF2-40B4-BE49-F238E27FC236}">
                <a16:creationId xmlns:a16="http://schemas.microsoft.com/office/drawing/2014/main" id="{B81032EB-24B7-6F58-2FC1-55E42023C129}"/>
              </a:ext>
            </a:extLst>
          </p:cNvPr>
          <p:cNvPicPr>
            <a:picLocks noChangeAspect="1"/>
          </p:cNvPicPr>
          <p:nvPr/>
        </p:nvPicPr>
        <p:blipFill>
          <a:blip r:embed="rId3"/>
          <a:stretch>
            <a:fillRect/>
          </a:stretch>
        </p:blipFill>
        <p:spPr>
          <a:xfrm>
            <a:off x="5231566" y="312322"/>
            <a:ext cx="5231567" cy="6233355"/>
          </a:xfrm>
          <a:prstGeom prst="rect">
            <a:avLst/>
          </a:prstGeom>
          <a:noFill/>
        </p:spPr>
      </p:pic>
      <p:sp>
        <p:nvSpPr>
          <p:cNvPr id="6" name="Subtitle 5">
            <a:extLst>
              <a:ext uri="{FF2B5EF4-FFF2-40B4-BE49-F238E27FC236}">
                <a16:creationId xmlns:a16="http://schemas.microsoft.com/office/drawing/2014/main" id="{F808DA49-C02D-46A0-7AB4-2E217F0128F7}"/>
              </a:ext>
            </a:extLst>
          </p:cNvPr>
          <p:cNvSpPr>
            <a:spLocks noGrp="1"/>
          </p:cNvSpPr>
          <p:nvPr>
            <p:ph type="body" sz="half" idx="2"/>
          </p:nvPr>
        </p:nvSpPr>
        <p:spPr>
          <a:xfrm>
            <a:off x="928800" y="3283710"/>
            <a:ext cx="3932237" cy="2439988"/>
          </a:xfrm>
        </p:spPr>
        <p:txBody>
          <a:bodyPr>
            <a:normAutofit/>
          </a:bodyPr>
          <a:lstStyle/>
          <a:p>
            <a:r>
              <a:rPr lang="en-IN" dirty="0"/>
              <a:t>Data Analytics &amp; Pipeline</a:t>
            </a:r>
          </a:p>
        </p:txBody>
      </p:sp>
      <p:sp>
        <p:nvSpPr>
          <p:cNvPr id="4" name="Footer Placeholder 3">
            <a:extLst>
              <a:ext uri="{FF2B5EF4-FFF2-40B4-BE49-F238E27FC236}">
                <a16:creationId xmlns:a16="http://schemas.microsoft.com/office/drawing/2014/main" id="{100B043B-8CC6-A7D3-6795-52DF40FBD216}"/>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5" name="Slide Number Placeholder 4">
            <a:extLst>
              <a:ext uri="{FF2B5EF4-FFF2-40B4-BE49-F238E27FC236}">
                <a16:creationId xmlns:a16="http://schemas.microsoft.com/office/drawing/2014/main" id="{49816F0D-661C-887B-06D3-EB2D9FC57791}"/>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16</a:t>
            </a:fld>
            <a:endParaRPr lang="en-US"/>
          </a:p>
        </p:txBody>
      </p:sp>
    </p:spTree>
    <p:extLst>
      <p:ext uri="{BB962C8B-B14F-4D97-AF65-F5344CB8AC3E}">
        <p14:creationId xmlns:p14="http://schemas.microsoft.com/office/powerpoint/2010/main" val="251184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520C2139-C33A-67E5-04D7-4A6AB7306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48AF5-76CA-EC6B-F934-9C35FC07C876}"/>
              </a:ext>
            </a:extLst>
          </p:cNvPr>
          <p:cNvSpPr>
            <a:spLocks noGrp="1"/>
          </p:cNvSpPr>
          <p:nvPr>
            <p:ph type="title"/>
          </p:nvPr>
        </p:nvSpPr>
        <p:spPr>
          <a:xfrm>
            <a:off x="1527519" y="1443655"/>
            <a:ext cx="4143555" cy="1536580"/>
          </a:xfrm>
        </p:spPr>
        <p:txBody>
          <a:bodyPr anchor="ctr">
            <a:normAutofit/>
          </a:bodyPr>
          <a:lstStyle/>
          <a:p>
            <a:r>
              <a:rPr lang="en-US" dirty="0"/>
              <a:t>Resource</a:t>
            </a:r>
            <a:br>
              <a:rPr lang="en-US" dirty="0"/>
            </a:br>
            <a:r>
              <a:rPr lang="en-US" dirty="0"/>
              <a:t>Hierarchy</a:t>
            </a:r>
          </a:p>
        </p:txBody>
      </p:sp>
      <p:pic>
        <p:nvPicPr>
          <p:cNvPr id="13" name="Picture Placeholder 12">
            <a:extLst>
              <a:ext uri="{FF2B5EF4-FFF2-40B4-BE49-F238E27FC236}">
                <a16:creationId xmlns:a16="http://schemas.microsoft.com/office/drawing/2014/main" id="{34103709-9DF0-2A8D-1E29-1FDB8ED255E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5344160" y="23058"/>
            <a:ext cx="5130800" cy="6811883"/>
          </a:xfrm>
        </p:spPr>
      </p:pic>
      <p:sp>
        <p:nvSpPr>
          <p:cNvPr id="5" name="Footer Placeholder 4">
            <a:extLst>
              <a:ext uri="{FF2B5EF4-FFF2-40B4-BE49-F238E27FC236}">
                <a16:creationId xmlns:a16="http://schemas.microsoft.com/office/drawing/2014/main" id="{B50F39C2-8F1E-01F7-FBA7-295EFFA5EC42}"/>
              </a:ext>
            </a:extLst>
          </p:cNvPr>
          <p:cNvSpPr>
            <a:spLocks noGrp="1"/>
          </p:cNvSpPr>
          <p:nvPr>
            <p:ph type="ftr" sz="quarter" idx="11"/>
          </p:nvPr>
        </p:nvSpPr>
        <p:spPr>
          <a:xfrm>
            <a:off x="614873" y="6187538"/>
            <a:ext cx="3256673" cy="365125"/>
          </a:xfrm>
        </p:spPr>
        <p:txBody>
          <a:bodyPr anchor="ctr">
            <a:normAutofit/>
          </a:bodyPr>
          <a:lstStyle/>
          <a:p>
            <a:r>
              <a:rPr lang="en-US" dirty="0"/>
              <a:t>Google BigQuery – In Depth</a:t>
            </a:r>
          </a:p>
        </p:txBody>
      </p:sp>
      <p:sp>
        <p:nvSpPr>
          <p:cNvPr id="6" name="Slide Number Placeholder 5">
            <a:extLst>
              <a:ext uri="{FF2B5EF4-FFF2-40B4-BE49-F238E27FC236}">
                <a16:creationId xmlns:a16="http://schemas.microsoft.com/office/drawing/2014/main" id="{1165D5A0-BC4E-B8F7-3C78-AF08F0B587D3}"/>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17</a:t>
            </a:fld>
            <a:endParaRPr lang="en-US"/>
          </a:p>
        </p:txBody>
      </p:sp>
      <p:sp>
        <p:nvSpPr>
          <p:cNvPr id="4" name="Text Placeholder 3">
            <a:extLst>
              <a:ext uri="{FF2B5EF4-FFF2-40B4-BE49-F238E27FC236}">
                <a16:creationId xmlns:a16="http://schemas.microsoft.com/office/drawing/2014/main" id="{9FCBD759-4C5F-C9B4-8A2B-064FFAC2437B}"/>
              </a:ext>
            </a:extLst>
          </p:cNvPr>
          <p:cNvSpPr>
            <a:spLocks noGrp="1"/>
          </p:cNvSpPr>
          <p:nvPr>
            <p:ph type="subTitle" idx="13"/>
          </p:nvPr>
        </p:nvSpPr>
        <p:spPr>
          <a:xfrm>
            <a:off x="1527519" y="3023127"/>
            <a:ext cx="4143555" cy="692595"/>
          </a:xfrm>
        </p:spPr>
        <p:txBody>
          <a:bodyPr>
            <a:normAutofit/>
          </a:bodyPr>
          <a:lstStyle/>
          <a:p>
            <a:r>
              <a:rPr lang="en-US" sz="1400" dirty="0"/>
              <a:t>Overview</a:t>
            </a:r>
          </a:p>
        </p:txBody>
      </p:sp>
    </p:spTree>
    <p:extLst>
      <p:ext uri="{BB962C8B-B14F-4D97-AF65-F5344CB8AC3E}">
        <p14:creationId xmlns:p14="http://schemas.microsoft.com/office/powerpoint/2010/main" val="1488413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sz="3600" dirty="0"/>
              <a:t>Resource Hierarchy</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half" idx="2"/>
          </p:nvPr>
        </p:nvSpPr>
        <p:spPr/>
        <p:txBody>
          <a:bodyPr/>
          <a:lstStyle/>
          <a:p>
            <a:r>
              <a:rPr lang="en-US" dirty="0"/>
              <a:t>Organization resource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Folder resource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Project resource</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a:xfrm>
            <a:off x="928801" y="3059153"/>
            <a:ext cx="3256674" cy="2986047"/>
          </a:xfrm>
        </p:spPr>
        <p:txBody>
          <a:bodyPr>
            <a:normAutofit/>
          </a:bodyPr>
          <a:lstStyle/>
          <a:p>
            <a:pPr marL="285750" indent="-285750">
              <a:buFont typeface="Arial" panose="020B0604020202020204" pitchFamily="34" charset="0"/>
              <a:buChar char="•"/>
            </a:pPr>
            <a:r>
              <a:rPr lang="en-US" sz="1400" dirty="0"/>
              <a:t>The organization resource represents an organization (for example, a company) and is the root node in the Google Cloud resource hierarchy when present. </a:t>
            </a:r>
          </a:p>
          <a:p>
            <a:pPr marL="285750" indent="-285750">
              <a:buFont typeface="Arial" panose="020B0604020202020204" pitchFamily="34" charset="0"/>
              <a:buChar char="•"/>
            </a:pPr>
            <a:r>
              <a:rPr lang="en-US" sz="1400" dirty="0"/>
              <a:t>The organization resource is the hierarchical ancestor of folder and project resources.</a:t>
            </a:r>
          </a:p>
          <a:p>
            <a:pPr marL="285750" indent="-285750">
              <a:buFont typeface="Arial" panose="020B0604020202020204" pitchFamily="34" charset="0"/>
              <a:buChar char="•"/>
            </a:pPr>
            <a:r>
              <a:rPr lang="en-US" sz="1400" dirty="0"/>
              <a:t>The IAM access control policies applied on the organization resource apply throughout the hierarchy on all resources in the organization.</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Autofit/>
          </a:bodyPr>
          <a:lstStyle/>
          <a:p>
            <a:pPr marL="285750" indent="-285750">
              <a:buFont typeface="Arial" panose="020B0604020202020204" pitchFamily="34" charset="0"/>
              <a:buChar char="•"/>
            </a:pPr>
            <a:r>
              <a:rPr lang="en-US" sz="1400" dirty="0"/>
              <a:t>Folder resources optionally provide an additional grouping mechanism and isolation boundaries between projects.</a:t>
            </a:r>
          </a:p>
          <a:p>
            <a:pPr marL="285750" indent="-285750">
              <a:buFont typeface="Arial" panose="020B0604020202020204" pitchFamily="34" charset="0"/>
              <a:buChar char="•"/>
            </a:pPr>
            <a:r>
              <a:rPr lang="en-US" sz="1400" dirty="0"/>
              <a:t>They can be seen as sub-organizations within the organization resource.</a:t>
            </a:r>
          </a:p>
          <a:p>
            <a:pPr marL="285750" indent="-285750">
              <a:buFont typeface="Arial" panose="020B0604020202020204" pitchFamily="34" charset="0"/>
              <a:buChar char="•"/>
            </a:pPr>
            <a:r>
              <a:rPr lang="en-US" sz="1400" dirty="0"/>
              <a:t>Folder resources can be used to model different legal entities, departments, and teams within a company.</a:t>
            </a:r>
          </a:p>
          <a:p>
            <a:pPr marL="285750" indent="-285750">
              <a:buFont typeface="Arial" panose="020B0604020202020204" pitchFamily="34" charset="0"/>
              <a:buChar char="•"/>
            </a:pPr>
            <a:r>
              <a:rPr lang="en-US" sz="1400" dirty="0"/>
              <a:t>For example, a first level of folder resources could be used to represent the main departments in your organization resource.</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Autofit/>
          </a:bodyPr>
          <a:lstStyle/>
          <a:p>
            <a:pPr marL="285750" indent="-285750">
              <a:buFont typeface="Arial" panose="020B0604020202020204" pitchFamily="34" charset="0"/>
              <a:buChar char="•"/>
            </a:pPr>
            <a:r>
              <a:rPr lang="en-US" sz="1400" dirty="0"/>
              <a:t>The project resource is the base-level organizing entity. </a:t>
            </a:r>
          </a:p>
          <a:p>
            <a:pPr marL="285750" indent="-285750">
              <a:buFont typeface="Arial" panose="020B0604020202020204" pitchFamily="34" charset="0"/>
              <a:buChar char="•"/>
            </a:pPr>
            <a:r>
              <a:rPr lang="en-US" sz="1400" dirty="0"/>
              <a:t>Organization and folder resources may contain multiple projects. </a:t>
            </a:r>
          </a:p>
          <a:p>
            <a:pPr marL="285750" indent="-285750">
              <a:buFont typeface="Arial" panose="020B0604020202020204" pitchFamily="34" charset="0"/>
              <a:buChar char="•"/>
            </a:pPr>
            <a:r>
              <a:rPr lang="en-US" sz="1400" dirty="0"/>
              <a:t>A project resource is required to use Google Cloud, and forms the basis for creating, enabling, and using all Google Cloud services, managing APIs, enabling billing, adding and removing collaborators, and managing permissions.</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Picture Placeholder 70" descr="Folder outline">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p:blipFill>
        <p:spPr>
          <a:xfrm>
            <a:off x="4467663" y="1727708"/>
            <a:ext cx="867600" cy="868680"/>
          </a:xfrm>
        </p:spPr>
      </p:pic>
      <p:pic>
        <p:nvPicPr>
          <p:cNvPr id="73" name="Picture Placeholder 72" descr="Meeting outline">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p:blipFill>
        <p:spPr>
          <a:xfrm>
            <a:off x="8109716" y="1656380"/>
            <a:ext cx="867600" cy="868680"/>
          </a:xfrm>
        </p:spPr>
      </p:pic>
    </p:spTree>
    <p:extLst>
      <p:ext uri="{BB962C8B-B14F-4D97-AF65-F5344CB8AC3E}">
        <p14:creationId xmlns:p14="http://schemas.microsoft.com/office/powerpoint/2010/main" val="64380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l="-4000" r="-4000"/>
          </a:stretch>
        </a:blipFill>
        <a:effectLst/>
      </p:bgPr>
    </p:bg>
    <p:spTree>
      <p:nvGrpSpPr>
        <p:cNvPr id="1" name="">
          <a:extLst>
            <a:ext uri="{FF2B5EF4-FFF2-40B4-BE49-F238E27FC236}">
              <a16:creationId xmlns:a16="http://schemas.microsoft.com/office/drawing/2014/main" id="{E3CBE060-34B7-499E-65D4-8992C3B28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694ED-E307-03E0-D679-C263A703C9EC}"/>
              </a:ext>
            </a:extLst>
          </p:cNvPr>
          <p:cNvSpPr>
            <a:spLocks noGrp="1"/>
          </p:cNvSpPr>
          <p:nvPr>
            <p:ph type="title"/>
          </p:nvPr>
        </p:nvSpPr>
        <p:spPr>
          <a:xfrm>
            <a:off x="928800" y="607100"/>
            <a:ext cx="5573600" cy="697044"/>
          </a:xfrm>
        </p:spPr>
        <p:txBody>
          <a:bodyPr/>
          <a:lstStyle/>
          <a:p>
            <a:r>
              <a:rPr lang="en-US" sz="3600" dirty="0"/>
              <a:t>IAM Policy Inheritance</a:t>
            </a:r>
          </a:p>
        </p:txBody>
      </p:sp>
      <p:sp>
        <p:nvSpPr>
          <p:cNvPr id="4" name="Footer Placeholder 3">
            <a:extLst>
              <a:ext uri="{FF2B5EF4-FFF2-40B4-BE49-F238E27FC236}">
                <a16:creationId xmlns:a16="http://schemas.microsoft.com/office/drawing/2014/main" id="{1911F4CB-A166-D3B2-C20B-9D55439DE0D1}"/>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9AF5162-D266-10DE-A0FB-A9F25F079C93}"/>
              </a:ext>
            </a:extLst>
          </p:cNvPr>
          <p:cNvSpPr>
            <a:spLocks noGrp="1"/>
          </p:cNvSpPr>
          <p:nvPr>
            <p:ph type="sldNum" sz="quarter" idx="12"/>
          </p:nvPr>
        </p:nvSpPr>
        <p:spPr/>
        <p:txBody>
          <a:bodyPr/>
          <a:lstStyle/>
          <a:p>
            <a:fld id="{95CBEC59-7FF9-4688-98DF-89832A0C9025}" type="slidenum">
              <a:rPr lang="en-US" smtClean="0"/>
              <a:pPr/>
              <a:t>19</a:t>
            </a:fld>
            <a:endParaRPr lang="en-US" dirty="0"/>
          </a:p>
        </p:txBody>
      </p:sp>
      <p:sp>
        <p:nvSpPr>
          <p:cNvPr id="17" name="Text Placeholder 16">
            <a:extLst>
              <a:ext uri="{FF2B5EF4-FFF2-40B4-BE49-F238E27FC236}">
                <a16:creationId xmlns:a16="http://schemas.microsoft.com/office/drawing/2014/main" id="{BA2C25E3-F78C-C7C7-6A5E-7544303451F9}"/>
              </a:ext>
            </a:extLst>
          </p:cNvPr>
          <p:cNvSpPr>
            <a:spLocks noGrp="1"/>
          </p:cNvSpPr>
          <p:nvPr>
            <p:ph type="body" sz="half" idx="23"/>
          </p:nvPr>
        </p:nvSpPr>
        <p:spPr>
          <a:xfrm>
            <a:off x="614872" y="1575793"/>
            <a:ext cx="10337607" cy="4337327"/>
          </a:xfrm>
        </p:spPr>
        <p:txBody>
          <a:bodyPr/>
          <a:lstStyle/>
          <a:p>
            <a:pPr marL="285750" indent="-285750">
              <a:buFont typeface="Arial" panose="020B0604020202020204" pitchFamily="34" charset="0"/>
              <a:buChar char="•"/>
            </a:pPr>
            <a:r>
              <a:rPr lang="en-IN" dirty="0"/>
              <a:t>IAM Stands for Identity Access Management</a:t>
            </a:r>
          </a:p>
          <a:p>
            <a:pPr marL="285750" indent="-285750">
              <a:buFont typeface="Arial" panose="020B0604020202020204" pitchFamily="34" charset="0"/>
              <a:buChar char="•"/>
            </a:pPr>
            <a:r>
              <a:rPr lang="en-US" dirty="0"/>
              <a:t>IAM lets you grant granular access to specific Google Cloud resources and helps prevent access to other resources</a:t>
            </a:r>
          </a:p>
          <a:p>
            <a:pPr marL="285750" indent="-285750">
              <a:buFont typeface="Arial" panose="020B0604020202020204" pitchFamily="34" charset="0"/>
              <a:buChar char="•"/>
            </a:pPr>
            <a:r>
              <a:rPr lang="en-US" dirty="0"/>
              <a:t>IAM lets you adopt the security principle of least privilege, which states that nobody should have more permissions than they require</a:t>
            </a:r>
            <a:endParaRPr lang="en-IN" dirty="0"/>
          </a:p>
          <a:p>
            <a:pPr marL="285750" indent="-285750">
              <a:buFont typeface="Arial" panose="020B0604020202020204" pitchFamily="34" charset="0"/>
              <a:buChar char="•"/>
            </a:pPr>
            <a:r>
              <a:rPr lang="en-US" dirty="0"/>
              <a:t>IAM lets you control who (users) has what access (roles) to which resources by setting IAM policies on the resources.</a:t>
            </a:r>
            <a:endParaRPr lang="en-IN" dirty="0"/>
          </a:p>
          <a:p>
            <a:pPr marL="285750" indent="-285750">
              <a:buFont typeface="Arial" panose="020B0604020202020204" pitchFamily="34" charset="0"/>
              <a:buChar char="•"/>
            </a:pPr>
            <a:r>
              <a:rPr lang="en-US" dirty="0"/>
              <a:t>You can set an IAM policy at the organization level, the folder level, the project level, or the resource level</a:t>
            </a:r>
          </a:p>
          <a:p>
            <a:pPr marL="285750" indent="-285750">
              <a:buFont typeface="Arial" panose="020B0604020202020204" pitchFamily="34" charset="0"/>
              <a:buChar char="•"/>
            </a:pPr>
            <a:r>
              <a:rPr lang="en-US" dirty="0"/>
              <a:t>Resources inherit the policies of the parent resource</a:t>
            </a:r>
          </a:p>
          <a:p>
            <a:pPr marL="285750" indent="-285750">
              <a:buFont typeface="Arial" panose="020B0604020202020204" pitchFamily="34" charset="0"/>
              <a:buChar char="•"/>
            </a:pPr>
            <a:r>
              <a:rPr lang="en-US" dirty="0"/>
              <a:t>If you set a policy at the organization level, it is inherited by all its child folder and project resources, and if you set a policy at the project level, it is inherited by all its child resources</a:t>
            </a:r>
          </a:p>
          <a:p>
            <a:pPr marL="285750" indent="-285750">
              <a:buFont typeface="Arial" panose="020B0604020202020204" pitchFamily="34" charset="0"/>
              <a:buChar char="•"/>
            </a:pPr>
            <a:r>
              <a:rPr lang="en-US" dirty="0"/>
              <a:t>The effective policy for a resource is the union of the policy set on the resource and the policy inherited from its ancestors</a:t>
            </a:r>
          </a:p>
          <a:p>
            <a:pPr marL="285750" indent="-285750">
              <a:buFont typeface="Arial" panose="020B0604020202020204" pitchFamily="34" charset="0"/>
              <a:buChar char="•"/>
            </a:pPr>
            <a:r>
              <a:rPr lang="en-US" sz="2000" b="1" dirty="0"/>
              <a:t>Resources inherit policies from the project, which inherit policies from the organization resource. Therefore, the organization-resource-level policies also apply at the resource level</a:t>
            </a:r>
          </a:p>
          <a:p>
            <a:endParaRPr lang="en-US" dirty="0"/>
          </a:p>
        </p:txBody>
      </p:sp>
    </p:spTree>
    <p:extLst>
      <p:ext uri="{BB962C8B-B14F-4D97-AF65-F5344CB8AC3E}">
        <p14:creationId xmlns:p14="http://schemas.microsoft.com/office/powerpoint/2010/main" val="2906221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Section 1:- BigQuery Design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Google BigQuery – In Depth</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2</a:t>
            </a:fld>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Datasets</a:t>
            </a:r>
          </a:p>
        </p:txBody>
      </p:sp>
    </p:spTree>
    <p:extLst>
      <p:ext uri="{BB962C8B-B14F-4D97-AF65-F5344CB8AC3E}">
        <p14:creationId xmlns:p14="http://schemas.microsoft.com/office/powerpoint/2010/main" val="192049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06D356-EA64-7836-2A05-1C1C759AE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92B32-4B91-781B-CE18-8C13F56862CD}"/>
              </a:ext>
            </a:extLst>
          </p:cNvPr>
          <p:cNvSpPr>
            <a:spLocks noGrp="1"/>
          </p:cNvSpPr>
          <p:nvPr>
            <p:ph type="title"/>
          </p:nvPr>
        </p:nvSpPr>
        <p:spPr/>
        <p:txBody>
          <a:bodyPr>
            <a:normAutofit/>
          </a:bodyPr>
          <a:lstStyle/>
          <a:p>
            <a:r>
              <a:rPr lang="en-US" dirty="0"/>
              <a:t>Section 2:- BigQuery Architecture</a:t>
            </a:r>
          </a:p>
        </p:txBody>
      </p:sp>
      <p:sp>
        <p:nvSpPr>
          <p:cNvPr id="3" name="Footer Placeholder 2">
            <a:extLst>
              <a:ext uri="{FF2B5EF4-FFF2-40B4-BE49-F238E27FC236}">
                <a16:creationId xmlns:a16="http://schemas.microsoft.com/office/drawing/2014/main" id="{1014894E-D6DD-79D6-9A9E-FC0653042CC7}"/>
              </a:ext>
            </a:extLst>
          </p:cNvPr>
          <p:cNvSpPr>
            <a:spLocks noGrp="1"/>
          </p:cNvSpPr>
          <p:nvPr>
            <p:ph type="ftr" sz="quarter" idx="11"/>
          </p:nvPr>
        </p:nvSpPr>
        <p:spPr/>
        <p:txBody>
          <a:bodyPr/>
          <a:lstStyle/>
          <a:p>
            <a:r>
              <a:rPr lang="en-US" dirty="0"/>
              <a:t>Google BigQuery – In Depth</a:t>
            </a:r>
          </a:p>
        </p:txBody>
      </p:sp>
      <p:sp>
        <p:nvSpPr>
          <p:cNvPr id="4" name="Slide Number Placeholder 3">
            <a:extLst>
              <a:ext uri="{FF2B5EF4-FFF2-40B4-BE49-F238E27FC236}">
                <a16:creationId xmlns:a16="http://schemas.microsoft.com/office/drawing/2014/main" id="{71FC1834-210D-836B-02A3-0B523F79A889}"/>
              </a:ext>
            </a:extLst>
          </p:cNvPr>
          <p:cNvSpPr>
            <a:spLocks noGrp="1"/>
          </p:cNvSpPr>
          <p:nvPr>
            <p:ph type="sldNum" sz="quarter" idx="12"/>
          </p:nvPr>
        </p:nvSpPr>
        <p:spPr/>
        <p:txBody>
          <a:bodyPr/>
          <a:lstStyle/>
          <a:p>
            <a:fld id="{95CBEC59-7FF9-4688-98DF-89832A0C9025}" type="slidenum">
              <a:rPr lang="en-US" smtClean="0"/>
              <a:pPr/>
              <a:t>20</a:t>
            </a:fld>
            <a:endParaRPr lang="en-US" dirty="0"/>
          </a:p>
        </p:txBody>
      </p:sp>
      <p:sp>
        <p:nvSpPr>
          <p:cNvPr id="6" name="Text Placeholder 5">
            <a:extLst>
              <a:ext uri="{FF2B5EF4-FFF2-40B4-BE49-F238E27FC236}">
                <a16:creationId xmlns:a16="http://schemas.microsoft.com/office/drawing/2014/main" id="{9DAF2A4C-18EB-260F-3A2F-E5A997BC4E35}"/>
              </a:ext>
            </a:extLst>
          </p:cNvPr>
          <p:cNvSpPr>
            <a:spLocks noGrp="1"/>
          </p:cNvSpPr>
          <p:nvPr>
            <p:ph type="body" idx="1"/>
          </p:nvPr>
        </p:nvSpPr>
        <p:spPr/>
        <p:txBody>
          <a:bodyPr/>
          <a:lstStyle/>
          <a:p>
            <a:r>
              <a:rPr lang="en-US" dirty="0"/>
              <a:t>Google BigQuery</a:t>
            </a:r>
          </a:p>
        </p:txBody>
      </p:sp>
    </p:spTree>
    <p:extLst>
      <p:ext uri="{BB962C8B-B14F-4D97-AF65-F5344CB8AC3E}">
        <p14:creationId xmlns:p14="http://schemas.microsoft.com/office/powerpoint/2010/main" val="318265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05C7FF-3B23-8078-6ED4-011020D89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9EB2F-A4AE-1B46-BD65-76F48B546484}"/>
              </a:ext>
            </a:extLst>
          </p:cNvPr>
          <p:cNvSpPr>
            <a:spLocks noGrp="1"/>
          </p:cNvSpPr>
          <p:nvPr>
            <p:ph type="title"/>
          </p:nvPr>
        </p:nvSpPr>
        <p:spPr/>
        <p:txBody>
          <a:bodyPr>
            <a:normAutofit/>
          </a:bodyPr>
          <a:lstStyle/>
          <a:p>
            <a:r>
              <a:rPr lang="en-US" dirty="0"/>
              <a:t>Architecture</a:t>
            </a:r>
          </a:p>
        </p:txBody>
      </p:sp>
      <p:sp>
        <p:nvSpPr>
          <p:cNvPr id="3" name="Content Placeholder 2">
            <a:extLst>
              <a:ext uri="{FF2B5EF4-FFF2-40B4-BE49-F238E27FC236}">
                <a16:creationId xmlns:a16="http://schemas.microsoft.com/office/drawing/2014/main" id="{330161FA-C911-E568-0587-9493EF8A6885}"/>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dirty="0" err="1"/>
              <a:t>BigQuery’s</a:t>
            </a:r>
            <a:r>
              <a:rPr lang="en-US" dirty="0"/>
              <a:t> serverless architecture decouples storage and compute and allows them to scale independently on demand.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Structure offers both immense flexibility and cost controls for customers because they don’t need to keep their expensive compute resources up and running all the time.</a:t>
            </a:r>
          </a:p>
          <a:p>
            <a:endParaRPr lang="en-US" dirty="0"/>
          </a:p>
          <a:p>
            <a:pPr marL="285750" indent="-285750">
              <a:buFont typeface="Arial" panose="020B0604020202020204" pitchFamily="34" charset="0"/>
              <a:buChar char="•"/>
            </a:pPr>
            <a:r>
              <a:rPr lang="en-US" dirty="0"/>
              <a:t>Under the hood, BigQuery employs a vast set of multi-tenant services driven by low-level Google infrastructure technologies like Dremel, Colossus, Jupiter and Borg.</a:t>
            </a:r>
          </a:p>
        </p:txBody>
      </p:sp>
      <p:sp>
        <p:nvSpPr>
          <p:cNvPr id="4" name="Footer Placeholder 3">
            <a:extLst>
              <a:ext uri="{FF2B5EF4-FFF2-40B4-BE49-F238E27FC236}">
                <a16:creationId xmlns:a16="http://schemas.microsoft.com/office/drawing/2014/main" id="{0A24DCF1-148C-5437-BBD1-7A8E9793124A}"/>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B6458602-EBC7-0833-3DDA-EF37C6B1ED49}"/>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3531594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52DB-0C25-5DD5-706A-EF00CCAA9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148D1-8C2A-7D5E-C1B1-947761BCEE8B}"/>
              </a:ext>
            </a:extLst>
          </p:cNvPr>
          <p:cNvSpPr>
            <a:spLocks noGrp="1"/>
          </p:cNvSpPr>
          <p:nvPr>
            <p:ph type="title"/>
          </p:nvPr>
        </p:nvSpPr>
        <p:spPr>
          <a:xfrm>
            <a:off x="929641" y="458919"/>
            <a:ext cx="9971159" cy="1325563"/>
          </a:xfrm>
        </p:spPr>
        <p:txBody>
          <a:bodyPr anchor="ctr">
            <a:normAutofit/>
          </a:bodyPr>
          <a:lstStyle/>
          <a:p>
            <a:r>
              <a:rPr lang="en-US" dirty="0"/>
              <a:t>BigQuery Components</a:t>
            </a:r>
          </a:p>
        </p:txBody>
      </p:sp>
      <p:sp>
        <p:nvSpPr>
          <p:cNvPr id="4" name="Footer Placeholder 3">
            <a:extLst>
              <a:ext uri="{FF2B5EF4-FFF2-40B4-BE49-F238E27FC236}">
                <a16:creationId xmlns:a16="http://schemas.microsoft.com/office/drawing/2014/main" id="{8CD79E79-424F-E623-8AA9-3D9B86E44E82}"/>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5" name="Slide Number Placeholder 4">
            <a:extLst>
              <a:ext uri="{FF2B5EF4-FFF2-40B4-BE49-F238E27FC236}">
                <a16:creationId xmlns:a16="http://schemas.microsoft.com/office/drawing/2014/main" id="{1766EB7A-3ACE-173D-2C37-E46EB4809254}"/>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22</a:t>
            </a:fld>
            <a:endParaRPr lang="en-US"/>
          </a:p>
        </p:txBody>
      </p:sp>
      <p:sp>
        <p:nvSpPr>
          <p:cNvPr id="1031" name="Subtitle 5">
            <a:extLst>
              <a:ext uri="{FF2B5EF4-FFF2-40B4-BE49-F238E27FC236}">
                <a16:creationId xmlns:a16="http://schemas.microsoft.com/office/drawing/2014/main" id="{5EDF7472-42F3-EFF1-7CA8-FA4BE50ABE2F}"/>
              </a:ext>
            </a:extLst>
          </p:cNvPr>
          <p:cNvSpPr>
            <a:spLocks noGrp="1"/>
          </p:cNvSpPr>
          <p:nvPr>
            <p:ph type="subTitle" idx="13"/>
          </p:nvPr>
        </p:nvSpPr>
        <p:spPr>
          <a:xfrm>
            <a:off x="797561" y="1656080"/>
            <a:ext cx="3256673" cy="3697179"/>
          </a:xfrm>
        </p:spPr>
        <p:txBody>
          <a:bodyPr>
            <a:noAutofit/>
          </a:bodyPr>
          <a:lstStyle/>
          <a:p>
            <a:pPr marL="285750" indent="-285750">
              <a:buFont typeface="Arial" panose="020B0604020202020204" pitchFamily="34" charset="0"/>
              <a:buChar char="•"/>
            </a:pPr>
            <a:r>
              <a:rPr lang="en-US" sz="2000" dirty="0"/>
              <a:t>Compute is Dremel, a large multi-tenant cluster that executes SQL queries.</a:t>
            </a:r>
          </a:p>
          <a:p>
            <a:pPr marL="285750" indent="-285750">
              <a:buFont typeface="Arial" panose="020B0604020202020204" pitchFamily="34" charset="0"/>
              <a:buChar char="•"/>
            </a:pPr>
            <a:r>
              <a:rPr lang="en-US" sz="2000" dirty="0"/>
              <a:t>Storage is Colossus, Google’s global storage system.</a:t>
            </a:r>
          </a:p>
          <a:p>
            <a:pPr marL="285750" indent="-285750">
              <a:buFont typeface="Arial" panose="020B0604020202020204" pitchFamily="34" charset="0"/>
              <a:buChar char="•"/>
            </a:pPr>
            <a:r>
              <a:rPr lang="en-US" sz="2000" dirty="0"/>
              <a:t>Compute and storage talk to each other through the petabit Jupiter network.</a:t>
            </a:r>
          </a:p>
          <a:p>
            <a:pPr marL="285750" indent="-285750">
              <a:buFont typeface="Arial" panose="020B0604020202020204" pitchFamily="34" charset="0"/>
              <a:buChar char="•"/>
            </a:pPr>
            <a:r>
              <a:rPr lang="en-US" sz="2000" dirty="0"/>
              <a:t>BigQuery is orchestrated via Borg, Google’s precursor to Kubernetes.</a:t>
            </a:r>
          </a:p>
        </p:txBody>
      </p:sp>
      <p:pic>
        <p:nvPicPr>
          <p:cNvPr id="1028" name="Picture 4">
            <a:extLst>
              <a:ext uri="{FF2B5EF4-FFF2-40B4-BE49-F238E27FC236}">
                <a16:creationId xmlns:a16="http://schemas.microsoft.com/office/drawing/2014/main" id="{AF56AC1A-0FB0-0AE0-9DD9-D46A83E03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869" y="1564641"/>
            <a:ext cx="6592569" cy="378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5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09CAD4F4-942D-0E93-18C1-EF9DC9F7B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5F23D-E3B7-8F88-2103-CF5DAC8DA006}"/>
              </a:ext>
            </a:extLst>
          </p:cNvPr>
          <p:cNvSpPr>
            <a:spLocks noGrp="1"/>
          </p:cNvSpPr>
          <p:nvPr>
            <p:ph type="title"/>
          </p:nvPr>
        </p:nvSpPr>
        <p:spPr/>
        <p:txBody>
          <a:bodyPr/>
          <a:lstStyle/>
          <a:p>
            <a:r>
              <a:rPr lang="en-US" sz="3600" dirty="0"/>
              <a:t>The Components</a:t>
            </a:r>
          </a:p>
        </p:txBody>
      </p:sp>
      <p:sp>
        <p:nvSpPr>
          <p:cNvPr id="7" name="Text Placeholder 6">
            <a:extLst>
              <a:ext uri="{FF2B5EF4-FFF2-40B4-BE49-F238E27FC236}">
                <a16:creationId xmlns:a16="http://schemas.microsoft.com/office/drawing/2014/main" id="{970295C7-AC6C-AC0E-55FB-21189510F401}"/>
              </a:ext>
            </a:extLst>
          </p:cNvPr>
          <p:cNvSpPr>
            <a:spLocks noGrp="1"/>
          </p:cNvSpPr>
          <p:nvPr>
            <p:ph type="body" sz="half" idx="2"/>
          </p:nvPr>
        </p:nvSpPr>
        <p:spPr/>
        <p:txBody>
          <a:bodyPr/>
          <a:lstStyle/>
          <a:p>
            <a:r>
              <a:rPr lang="en-US" dirty="0"/>
              <a:t>Dremel</a:t>
            </a:r>
          </a:p>
          <a:p>
            <a:endParaRPr lang="en-US" dirty="0"/>
          </a:p>
        </p:txBody>
      </p:sp>
      <p:sp>
        <p:nvSpPr>
          <p:cNvPr id="4" name="Footer Placeholder 3">
            <a:extLst>
              <a:ext uri="{FF2B5EF4-FFF2-40B4-BE49-F238E27FC236}">
                <a16:creationId xmlns:a16="http://schemas.microsoft.com/office/drawing/2014/main" id="{3D4AEDF6-B955-6BA8-30E0-9E143833A010}"/>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70F8FE18-59A8-279F-F780-C1937DE2ACEA}"/>
              </a:ext>
            </a:extLst>
          </p:cNvPr>
          <p:cNvSpPr>
            <a:spLocks noGrp="1"/>
          </p:cNvSpPr>
          <p:nvPr>
            <p:ph type="sldNum" sz="quarter" idx="12"/>
          </p:nvPr>
        </p:nvSpPr>
        <p:spPr/>
        <p:txBody>
          <a:bodyPr/>
          <a:lstStyle/>
          <a:p>
            <a:fld id="{95CBEC59-7FF9-4688-98DF-89832A0C9025}" type="slidenum">
              <a:rPr lang="en-US" smtClean="0"/>
              <a:pPr/>
              <a:t>23</a:t>
            </a:fld>
            <a:endParaRPr lang="en-US" dirty="0"/>
          </a:p>
        </p:txBody>
      </p:sp>
      <p:sp>
        <p:nvSpPr>
          <p:cNvPr id="30" name="Text Placeholder 29">
            <a:extLst>
              <a:ext uri="{FF2B5EF4-FFF2-40B4-BE49-F238E27FC236}">
                <a16:creationId xmlns:a16="http://schemas.microsoft.com/office/drawing/2014/main" id="{3148CECE-2CC0-FB1F-1D6C-44055216273D}"/>
              </a:ext>
            </a:extLst>
          </p:cNvPr>
          <p:cNvSpPr>
            <a:spLocks noGrp="1"/>
          </p:cNvSpPr>
          <p:nvPr>
            <p:ph type="body" sz="half" idx="16"/>
          </p:nvPr>
        </p:nvSpPr>
        <p:spPr/>
        <p:txBody>
          <a:bodyPr/>
          <a:lstStyle/>
          <a:p>
            <a:r>
              <a:rPr lang="en-US" dirty="0"/>
              <a:t>Colossus</a:t>
            </a:r>
          </a:p>
        </p:txBody>
      </p:sp>
      <p:sp>
        <p:nvSpPr>
          <p:cNvPr id="31" name="Text Placeholder 30">
            <a:extLst>
              <a:ext uri="{FF2B5EF4-FFF2-40B4-BE49-F238E27FC236}">
                <a16:creationId xmlns:a16="http://schemas.microsoft.com/office/drawing/2014/main" id="{62AE03F4-1EAE-DF7E-2E0A-AA7B1E20985A}"/>
              </a:ext>
            </a:extLst>
          </p:cNvPr>
          <p:cNvSpPr>
            <a:spLocks noGrp="1"/>
          </p:cNvSpPr>
          <p:nvPr>
            <p:ph type="body" sz="half" idx="17"/>
          </p:nvPr>
        </p:nvSpPr>
        <p:spPr/>
        <p:txBody>
          <a:bodyPr/>
          <a:lstStyle/>
          <a:p>
            <a:r>
              <a:rPr lang="en-US" dirty="0"/>
              <a:t>Jupiter 	&amp; Borg</a:t>
            </a:r>
          </a:p>
        </p:txBody>
      </p:sp>
      <p:sp>
        <p:nvSpPr>
          <p:cNvPr id="35" name="Text Placeholder 34">
            <a:extLst>
              <a:ext uri="{FF2B5EF4-FFF2-40B4-BE49-F238E27FC236}">
                <a16:creationId xmlns:a16="http://schemas.microsoft.com/office/drawing/2014/main" id="{EE283682-E0A6-AF0D-71B6-6D5787DB3941}"/>
              </a:ext>
            </a:extLst>
          </p:cNvPr>
          <p:cNvSpPr>
            <a:spLocks noGrp="1"/>
          </p:cNvSpPr>
          <p:nvPr>
            <p:ph type="body" sz="half" idx="21"/>
          </p:nvPr>
        </p:nvSpPr>
        <p:spPr>
          <a:xfrm>
            <a:off x="928801" y="3059153"/>
            <a:ext cx="3256674" cy="2986047"/>
          </a:xfrm>
        </p:spPr>
        <p:txBody>
          <a:bodyPr>
            <a:normAutofit/>
          </a:bodyPr>
          <a:lstStyle/>
          <a:p>
            <a:pPr marL="285750" indent="-285750">
              <a:buFont typeface="Arial" panose="020B0604020202020204" pitchFamily="34" charset="0"/>
              <a:buChar char="•"/>
            </a:pPr>
            <a:r>
              <a:rPr lang="en-US" sz="1400" dirty="0"/>
              <a:t>Dremel turns SQL queries into execution trees. </a:t>
            </a:r>
          </a:p>
          <a:p>
            <a:pPr marL="285750" indent="-285750">
              <a:buFont typeface="Arial" panose="020B0604020202020204" pitchFamily="34" charset="0"/>
              <a:buChar char="•"/>
            </a:pPr>
            <a:r>
              <a:rPr lang="en-US" sz="1400" dirty="0"/>
              <a:t>The leaves of the tree are called slots and do the heavy lifting of reading data from storage and any necessary computation. </a:t>
            </a:r>
          </a:p>
          <a:p>
            <a:pPr marL="285750" indent="-285750">
              <a:buFont typeface="Arial" panose="020B0604020202020204" pitchFamily="34" charset="0"/>
              <a:buChar char="•"/>
            </a:pPr>
            <a:r>
              <a:rPr lang="en-US" sz="1400" dirty="0"/>
              <a:t>The branches of the tree are ‘mixers’, which perform the aggregation.</a:t>
            </a:r>
          </a:p>
        </p:txBody>
      </p:sp>
      <p:sp>
        <p:nvSpPr>
          <p:cNvPr id="36" name="Text Placeholder 35">
            <a:extLst>
              <a:ext uri="{FF2B5EF4-FFF2-40B4-BE49-F238E27FC236}">
                <a16:creationId xmlns:a16="http://schemas.microsoft.com/office/drawing/2014/main" id="{FF8A19AC-483C-BB63-F63D-C79F0BB46F94}"/>
              </a:ext>
            </a:extLst>
          </p:cNvPr>
          <p:cNvSpPr>
            <a:spLocks noGrp="1"/>
          </p:cNvSpPr>
          <p:nvPr>
            <p:ph type="body" sz="half" idx="22"/>
          </p:nvPr>
        </p:nvSpPr>
        <p:spPr>
          <a:xfrm>
            <a:off x="4467663" y="3059153"/>
            <a:ext cx="3256674" cy="3331487"/>
          </a:xfrm>
        </p:spPr>
        <p:txBody>
          <a:bodyPr>
            <a:noAutofit/>
          </a:bodyPr>
          <a:lstStyle/>
          <a:p>
            <a:pPr marL="285750" indent="-285750">
              <a:buFont typeface="Arial" panose="020B0604020202020204" pitchFamily="34" charset="0"/>
              <a:buChar char="•"/>
            </a:pPr>
            <a:r>
              <a:rPr lang="en-US" sz="1400" dirty="0"/>
              <a:t>BigQuery leverages the columnar storage format and compression algorithm to store data in Colossus, optimized for reading large amounts of structured data.</a:t>
            </a:r>
          </a:p>
          <a:p>
            <a:pPr marL="285750" indent="-285750">
              <a:buFont typeface="Arial" panose="020B0604020202020204" pitchFamily="34" charset="0"/>
              <a:buChar char="•"/>
            </a:pPr>
            <a:r>
              <a:rPr lang="en-US" sz="1400" dirty="0"/>
              <a:t>Colossus also handles replication, recovery (when disks crash) and distributed management (so there is no single point of failure).</a:t>
            </a:r>
          </a:p>
          <a:p>
            <a:pPr marL="285750" indent="-285750">
              <a:buFont typeface="Arial" panose="020B0604020202020204" pitchFamily="34" charset="0"/>
              <a:buChar char="•"/>
            </a:pPr>
            <a:r>
              <a:rPr lang="en-US" sz="1400" dirty="0"/>
              <a:t>Colossus allows BigQuery users to scale to dozens of petabytes of data stored seamlessly, without paying the penalty of attaching much more expensive compute resources as in traditional data warehouses.</a:t>
            </a:r>
          </a:p>
        </p:txBody>
      </p:sp>
      <p:sp>
        <p:nvSpPr>
          <p:cNvPr id="37" name="Text Placeholder 36">
            <a:extLst>
              <a:ext uri="{FF2B5EF4-FFF2-40B4-BE49-F238E27FC236}">
                <a16:creationId xmlns:a16="http://schemas.microsoft.com/office/drawing/2014/main" id="{FFA81FC9-662E-4F77-FAA8-0CB6348C8E49}"/>
              </a:ext>
            </a:extLst>
          </p:cNvPr>
          <p:cNvSpPr>
            <a:spLocks noGrp="1"/>
          </p:cNvSpPr>
          <p:nvPr>
            <p:ph type="body" sz="half" idx="23"/>
          </p:nvPr>
        </p:nvSpPr>
        <p:spPr>
          <a:xfrm>
            <a:off x="8006525" y="3059153"/>
            <a:ext cx="3256674" cy="2701567"/>
          </a:xfrm>
        </p:spPr>
        <p:txBody>
          <a:bodyPr>
            <a:noAutofit/>
          </a:bodyPr>
          <a:lstStyle/>
          <a:p>
            <a:pPr marL="285750" indent="-285750">
              <a:buFont typeface="Arial" panose="020B0604020202020204" pitchFamily="34" charset="0"/>
              <a:buChar char="•"/>
            </a:pPr>
            <a:r>
              <a:rPr lang="en-US" sz="1400" dirty="0"/>
              <a:t>In between storage and compute is ‘shuffle’, which takes advantage of Google’s Jupiter network to move data extremely rapidly from one place to another.</a:t>
            </a:r>
          </a:p>
          <a:p>
            <a:pPr marL="285750" indent="-285750">
              <a:buFont typeface="Arial" panose="020B0604020202020204" pitchFamily="34" charset="0"/>
              <a:buChar char="•"/>
            </a:pPr>
            <a:r>
              <a:rPr lang="en-US" sz="1400" dirty="0"/>
              <a:t>The mixers and slots are all run by Borg, which allocates hardware resources.</a:t>
            </a:r>
          </a:p>
        </p:txBody>
      </p:sp>
      <p:pic>
        <p:nvPicPr>
          <p:cNvPr id="51" name="Picture Placeholder 50" descr="Binary outline">
            <a:extLst>
              <a:ext uri="{FF2B5EF4-FFF2-40B4-BE49-F238E27FC236}">
                <a16:creationId xmlns:a16="http://schemas.microsoft.com/office/drawing/2014/main" id="{7091530C-BC6E-2BA7-11B2-9607377F1AF6}"/>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p:blipFill>
        <p:spPr>
          <a:xfrm>
            <a:off x="928940" y="1757980"/>
            <a:ext cx="862926" cy="864000"/>
          </a:xfrm>
        </p:spPr>
      </p:pic>
      <p:pic>
        <p:nvPicPr>
          <p:cNvPr id="71" name="Picture Placeholder 70" descr="Database outline">
            <a:extLst>
              <a:ext uri="{FF2B5EF4-FFF2-40B4-BE49-F238E27FC236}">
                <a16:creationId xmlns:a16="http://schemas.microsoft.com/office/drawing/2014/main" id="{40887E0F-038F-9F52-912E-B69B1C772A8B}"/>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p:blipFill>
        <p:spPr>
          <a:xfrm>
            <a:off x="4467663" y="1727708"/>
            <a:ext cx="867600" cy="868680"/>
          </a:xfrm>
        </p:spPr>
      </p:pic>
      <p:pic>
        <p:nvPicPr>
          <p:cNvPr id="73" name="Picture Placeholder 72" descr="Network outline">
            <a:extLst>
              <a:ext uri="{FF2B5EF4-FFF2-40B4-BE49-F238E27FC236}">
                <a16:creationId xmlns:a16="http://schemas.microsoft.com/office/drawing/2014/main" id="{74DA25E8-1073-8AC9-892C-C5800B6C64EA}"/>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p:blipFill>
        <p:spPr>
          <a:xfrm>
            <a:off x="8109716" y="1656380"/>
            <a:ext cx="867600" cy="868680"/>
          </a:xfrm>
        </p:spPr>
      </p:pic>
    </p:spTree>
    <p:extLst>
      <p:ext uri="{BB962C8B-B14F-4D97-AF65-F5344CB8AC3E}">
        <p14:creationId xmlns:p14="http://schemas.microsoft.com/office/powerpoint/2010/main" val="134408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755889-5073-56F8-45BB-279F488FB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9B13D-CBEB-46BF-3579-3598612F844A}"/>
              </a:ext>
            </a:extLst>
          </p:cNvPr>
          <p:cNvSpPr>
            <a:spLocks noGrp="1"/>
          </p:cNvSpPr>
          <p:nvPr>
            <p:ph type="title"/>
          </p:nvPr>
        </p:nvSpPr>
        <p:spPr/>
        <p:txBody>
          <a:bodyPr>
            <a:normAutofit/>
          </a:bodyPr>
          <a:lstStyle/>
          <a:p>
            <a:r>
              <a:rPr lang="en-US" dirty="0"/>
              <a:t>Section 3:- BigQuery Storage</a:t>
            </a:r>
          </a:p>
        </p:txBody>
      </p:sp>
      <p:sp>
        <p:nvSpPr>
          <p:cNvPr id="3" name="Footer Placeholder 2">
            <a:extLst>
              <a:ext uri="{FF2B5EF4-FFF2-40B4-BE49-F238E27FC236}">
                <a16:creationId xmlns:a16="http://schemas.microsoft.com/office/drawing/2014/main" id="{B1B99EB7-671E-1B28-3EB1-E02EF3315B5D}"/>
              </a:ext>
            </a:extLst>
          </p:cNvPr>
          <p:cNvSpPr>
            <a:spLocks noGrp="1"/>
          </p:cNvSpPr>
          <p:nvPr>
            <p:ph type="ftr" sz="quarter" idx="11"/>
          </p:nvPr>
        </p:nvSpPr>
        <p:spPr/>
        <p:txBody>
          <a:bodyPr/>
          <a:lstStyle/>
          <a:p>
            <a:r>
              <a:rPr lang="en-US" dirty="0"/>
              <a:t>Google BigQuery – In Depth</a:t>
            </a:r>
          </a:p>
        </p:txBody>
      </p:sp>
      <p:sp>
        <p:nvSpPr>
          <p:cNvPr id="4" name="Slide Number Placeholder 3">
            <a:extLst>
              <a:ext uri="{FF2B5EF4-FFF2-40B4-BE49-F238E27FC236}">
                <a16:creationId xmlns:a16="http://schemas.microsoft.com/office/drawing/2014/main" id="{79CDA45D-4C46-7030-FB9A-2580208AA614}"/>
              </a:ext>
            </a:extLst>
          </p:cNvPr>
          <p:cNvSpPr>
            <a:spLocks noGrp="1"/>
          </p:cNvSpPr>
          <p:nvPr>
            <p:ph type="sldNum" sz="quarter" idx="12"/>
          </p:nvPr>
        </p:nvSpPr>
        <p:spPr/>
        <p:txBody>
          <a:bodyPr/>
          <a:lstStyle/>
          <a:p>
            <a:fld id="{95CBEC59-7FF9-4688-98DF-89832A0C9025}" type="slidenum">
              <a:rPr lang="en-US" smtClean="0"/>
              <a:pPr/>
              <a:t>24</a:t>
            </a:fld>
            <a:endParaRPr lang="en-US" dirty="0"/>
          </a:p>
        </p:txBody>
      </p:sp>
      <p:sp>
        <p:nvSpPr>
          <p:cNvPr id="6" name="Text Placeholder 5">
            <a:extLst>
              <a:ext uri="{FF2B5EF4-FFF2-40B4-BE49-F238E27FC236}">
                <a16:creationId xmlns:a16="http://schemas.microsoft.com/office/drawing/2014/main" id="{954939C5-125E-CE6D-D5F0-FFA0F9ED9B7F}"/>
              </a:ext>
            </a:extLst>
          </p:cNvPr>
          <p:cNvSpPr>
            <a:spLocks noGrp="1"/>
          </p:cNvSpPr>
          <p:nvPr>
            <p:ph type="body" idx="1"/>
          </p:nvPr>
        </p:nvSpPr>
        <p:spPr/>
        <p:txBody>
          <a:bodyPr/>
          <a:lstStyle/>
          <a:p>
            <a:r>
              <a:rPr lang="en-US" dirty="0"/>
              <a:t>Overview Of Storage</a:t>
            </a:r>
          </a:p>
        </p:txBody>
      </p:sp>
    </p:spTree>
    <p:extLst>
      <p:ext uri="{BB962C8B-B14F-4D97-AF65-F5344CB8AC3E}">
        <p14:creationId xmlns:p14="http://schemas.microsoft.com/office/powerpoint/2010/main" val="1718218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2F82CC-B80A-47AA-D3ED-E11EB3AEB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F97C1-473D-6AF4-A874-AE98F0FE8ADF}"/>
              </a:ext>
            </a:extLst>
          </p:cNvPr>
          <p:cNvSpPr>
            <a:spLocks noGrp="1"/>
          </p:cNvSpPr>
          <p:nvPr>
            <p:ph type="title"/>
          </p:nvPr>
        </p:nvSpPr>
        <p:spPr/>
        <p:txBody>
          <a:bodyPr>
            <a:normAutofit fontScale="90000"/>
          </a:bodyPr>
          <a:lstStyle/>
          <a:p>
            <a:r>
              <a:rPr lang="en-US" dirty="0"/>
              <a:t>Storage -BigQuery Resource Model</a:t>
            </a:r>
            <a:br>
              <a:rPr lang="en-US" dirty="0"/>
            </a:br>
            <a:endParaRPr lang="en-US" dirty="0"/>
          </a:p>
        </p:txBody>
      </p:sp>
      <p:sp>
        <p:nvSpPr>
          <p:cNvPr id="3" name="Content Placeholder 2">
            <a:extLst>
              <a:ext uri="{FF2B5EF4-FFF2-40B4-BE49-F238E27FC236}">
                <a16:creationId xmlns:a16="http://schemas.microsoft.com/office/drawing/2014/main" id="{C2DE150B-7462-C50D-F22F-F8E539B6E5D5}"/>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dirty="0"/>
              <a:t>BigQuery organizes data tables into units called datasets.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Datasets are scoped to a GCP project. These multiple scopes—project, dataset, and table—helps you structure your information logically.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multiple datasets to separate tables pertaining to different analytical domains, and you can use project-level scoping to isolate datasets from each other according to your business needs.</a:t>
            </a:r>
          </a:p>
        </p:txBody>
      </p:sp>
      <p:sp>
        <p:nvSpPr>
          <p:cNvPr id="4" name="Footer Placeholder 3">
            <a:extLst>
              <a:ext uri="{FF2B5EF4-FFF2-40B4-BE49-F238E27FC236}">
                <a16:creationId xmlns:a16="http://schemas.microsoft.com/office/drawing/2014/main" id="{5678CCB7-754C-3882-68F2-87C9E756ADA4}"/>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5E531759-7119-9903-5A13-6D8A0469C2A3}"/>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514851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1B22717B-F711-1197-06E8-2A9529475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D5D44-E5F4-0A8E-8E50-F13634D81CE4}"/>
              </a:ext>
            </a:extLst>
          </p:cNvPr>
          <p:cNvSpPr>
            <a:spLocks noGrp="1"/>
          </p:cNvSpPr>
          <p:nvPr>
            <p:ph type="title"/>
          </p:nvPr>
        </p:nvSpPr>
        <p:spPr>
          <a:xfrm>
            <a:off x="928800" y="652069"/>
            <a:ext cx="3932237" cy="2390931"/>
          </a:xfrm>
        </p:spPr>
        <p:txBody>
          <a:bodyPr anchor="b">
            <a:normAutofit/>
          </a:bodyPr>
          <a:lstStyle/>
          <a:p>
            <a:r>
              <a:rPr lang="en-US" dirty="0"/>
              <a:t>BigQuery Storage</a:t>
            </a:r>
          </a:p>
        </p:txBody>
      </p:sp>
      <p:pic>
        <p:nvPicPr>
          <p:cNvPr id="2050" name="Picture 2">
            <a:extLst>
              <a:ext uri="{FF2B5EF4-FFF2-40B4-BE49-F238E27FC236}">
                <a16:creationId xmlns:a16="http://schemas.microsoft.com/office/drawing/2014/main" id="{9B03B3FD-9D84-6293-FF3D-FE730099EF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1566" y="1889760"/>
            <a:ext cx="6189584" cy="4130907"/>
          </a:xfrm>
          <a:prstGeom prst="rect">
            <a:avLst/>
          </a:prstGeom>
          <a:solidFill>
            <a:srgbClr val="FFFFFF"/>
          </a:solidFill>
        </p:spPr>
      </p:pic>
      <p:sp>
        <p:nvSpPr>
          <p:cNvPr id="1031" name="Subtitle 5">
            <a:extLst>
              <a:ext uri="{FF2B5EF4-FFF2-40B4-BE49-F238E27FC236}">
                <a16:creationId xmlns:a16="http://schemas.microsoft.com/office/drawing/2014/main" id="{AF8AEAB5-02E5-1165-525A-A3A63793669B}"/>
              </a:ext>
            </a:extLst>
          </p:cNvPr>
          <p:cNvSpPr>
            <a:spLocks noGrp="1"/>
          </p:cNvSpPr>
          <p:nvPr>
            <p:ph type="body" sz="half" idx="2"/>
          </p:nvPr>
        </p:nvSpPr>
        <p:spPr>
          <a:xfrm>
            <a:off x="928800" y="3283709"/>
            <a:ext cx="3932237" cy="2922221"/>
          </a:xfrm>
        </p:spPr>
        <p:txBody>
          <a:bodyPr>
            <a:normAutofit fontScale="92500" lnSpcReduction="10000"/>
          </a:bodyPr>
          <a:lstStyle/>
          <a:p>
            <a:pPr marL="285750" indent="-285750">
              <a:buFont typeface="Arial" panose="020B0604020202020204" pitchFamily="34" charset="0"/>
              <a:buChar char="•"/>
            </a:pPr>
            <a:r>
              <a:rPr lang="en-US" sz="1600" dirty="0"/>
              <a:t>Datasets</a:t>
            </a:r>
          </a:p>
          <a:p>
            <a:pPr marL="742950" lvl="1" indent="-285750">
              <a:buFont typeface="Arial" panose="020B0604020202020204" pitchFamily="34" charset="0"/>
              <a:buChar char="•"/>
            </a:pPr>
            <a:r>
              <a:rPr lang="en-US" b="1" dirty="0">
                <a:solidFill>
                  <a:schemeClr val="tx2"/>
                </a:solidFill>
              </a:rPr>
              <a:t>Collections of “related” tables/views together with labels and description</a:t>
            </a:r>
          </a:p>
          <a:p>
            <a:pPr marL="742950" lvl="1" indent="-285750">
              <a:buFont typeface="Arial" panose="020B0604020202020204" pitchFamily="34" charset="0"/>
              <a:buChar char="•"/>
            </a:pPr>
            <a:r>
              <a:rPr lang="en-US" b="1" dirty="0">
                <a:solidFill>
                  <a:schemeClr val="tx2"/>
                </a:solidFill>
              </a:rPr>
              <a:t>Allow storage access control at Dataset level</a:t>
            </a:r>
          </a:p>
          <a:p>
            <a:pPr marL="742950" lvl="1" indent="-285750">
              <a:buFont typeface="Arial" panose="020B0604020202020204" pitchFamily="34" charset="0"/>
              <a:buChar char="•"/>
            </a:pPr>
            <a:r>
              <a:rPr lang="en-US" b="1" dirty="0">
                <a:solidFill>
                  <a:schemeClr val="tx2"/>
                </a:solidFill>
              </a:rPr>
              <a:t>Define location of data i.e. multi-regional (US, EU) or regional (asia-northeast1)</a:t>
            </a:r>
          </a:p>
          <a:p>
            <a:pPr marL="285750" indent="-285750">
              <a:buFont typeface="Arial" panose="020B0604020202020204" pitchFamily="34" charset="0"/>
              <a:buChar char="•"/>
            </a:pPr>
            <a:r>
              <a:rPr lang="en-US" sz="1600" b="1" dirty="0">
                <a:solidFill>
                  <a:schemeClr val="tx2"/>
                </a:solidFill>
              </a:rPr>
              <a:t>Tables</a:t>
            </a:r>
          </a:p>
          <a:p>
            <a:pPr marL="742950" lvl="1" indent="-285750">
              <a:buFont typeface="Arial" panose="020B0604020202020204" pitchFamily="34" charset="0"/>
              <a:buChar char="•"/>
            </a:pPr>
            <a:r>
              <a:rPr lang="en-US" b="1" dirty="0">
                <a:solidFill>
                  <a:schemeClr val="tx2"/>
                </a:solidFill>
              </a:rPr>
              <a:t>Collections of columns and rows stored in managed storage</a:t>
            </a:r>
          </a:p>
          <a:p>
            <a:pPr marL="742950" lvl="1" indent="-285750">
              <a:buFont typeface="Arial" panose="020B0604020202020204" pitchFamily="34" charset="0"/>
              <a:buChar char="•"/>
            </a:pPr>
            <a:r>
              <a:rPr lang="en-US" b="1" dirty="0">
                <a:solidFill>
                  <a:schemeClr val="tx2"/>
                </a:solidFill>
              </a:rPr>
              <a:t>Defined by a schema with strongly-typed columns of values</a:t>
            </a:r>
          </a:p>
          <a:p>
            <a:pPr marL="742950" lvl="1" indent="-285750">
              <a:buFont typeface="Arial" panose="020B0604020202020204" pitchFamily="34" charset="0"/>
              <a:buChar char="•"/>
            </a:pPr>
            <a:r>
              <a:rPr lang="en-US" b="1" dirty="0">
                <a:solidFill>
                  <a:schemeClr val="tx2"/>
                </a:solidFill>
              </a:rPr>
              <a:t>Allow access control at Table level and Column level</a:t>
            </a:r>
          </a:p>
          <a:p>
            <a:pPr lvl="1"/>
            <a:endParaRPr lang="en-US" sz="1600" b="1" dirty="0">
              <a:solidFill>
                <a:schemeClr val="tx2"/>
              </a:solidFill>
            </a:endParaRPr>
          </a:p>
        </p:txBody>
      </p:sp>
      <p:sp>
        <p:nvSpPr>
          <p:cNvPr id="4" name="Footer Placeholder 3">
            <a:extLst>
              <a:ext uri="{FF2B5EF4-FFF2-40B4-BE49-F238E27FC236}">
                <a16:creationId xmlns:a16="http://schemas.microsoft.com/office/drawing/2014/main" id="{94EF710D-DCE5-C8ED-E47D-EE99BF1DB19F}"/>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5" name="Slide Number Placeholder 4">
            <a:extLst>
              <a:ext uri="{FF2B5EF4-FFF2-40B4-BE49-F238E27FC236}">
                <a16:creationId xmlns:a16="http://schemas.microsoft.com/office/drawing/2014/main" id="{5A497DE6-8DE1-1C3D-8496-F35DEE897076}"/>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26</a:t>
            </a:fld>
            <a:endParaRPr lang="en-US"/>
          </a:p>
        </p:txBody>
      </p:sp>
    </p:spTree>
    <p:extLst>
      <p:ext uri="{BB962C8B-B14F-4D97-AF65-F5344CB8AC3E}">
        <p14:creationId xmlns:p14="http://schemas.microsoft.com/office/powerpoint/2010/main" val="325283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Traditional RDBMS Vs BigQuery</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Traditional RDBMS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r>
              <a:rPr lang="en-US" dirty="0"/>
              <a:t>Traditional relational databases, like MySQL, store data row-by-row (record-oriented storage). This makes them good at transactional updates and OLTP (Online Transaction Processing) use cases. </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BigQuery</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a:t>Google BigQuery – In Depth</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27</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half" idx="15"/>
          </p:nvPr>
        </p:nvSpPr>
        <p:spPr/>
        <p:txBody>
          <a:bodyPr/>
          <a:lstStyle/>
          <a:p>
            <a:pPr marL="0" indent="0">
              <a:buNone/>
            </a:pPr>
            <a:r>
              <a:rPr lang="en-US" dirty="0"/>
              <a:t>BigQuery, on the other hand, uses columnar storage, where each column is stored in a separate file block. This makes BigQuery an ideal solution for OLAP (Online Analytical Processing) use cases. </a:t>
            </a:r>
          </a:p>
          <a:p>
            <a:pPr marL="0" indent="0">
              <a:buNone/>
            </a:pPr>
            <a:endParaRPr lang="en-US" dirty="0"/>
          </a:p>
          <a:p>
            <a:pPr marL="0" indent="0">
              <a:buNone/>
            </a:pPr>
            <a:r>
              <a:rPr lang="en-US" dirty="0"/>
              <a:t>You can stream (append) data easily to BigQuery tables and update or delete existing values. BigQuery supports mutations (INSERT, UPDATE, MERGE, DELETE) without limits.</a:t>
            </a:r>
          </a:p>
        </p:txBody>
      </p:sp>
      <p:pic>
        <p:nvPicPr>
          <p:cNvPr id="3074" name="Picture 2">
            <a:extLst>
              <a:ext uri="{FF2B5EF4-FFF2-40B4-BE49-F238E27FC236}">
                <a16:creationId xmlns:a16="http://schemas.microsoft.com/office/drawing/2014/main" id="{5938DE17-A9E8-A3F4-9D9D-6723160AE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730" y="4441848"/>
            <a:ext cx="4747221" cy="162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95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A637407C-B129-2880-8550-C8C0E3448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20052-008B-B410-8D87-192570A8F7A2}"/>
              </a:ext>
            </a:extLst>
          </p:cNvPr>
          <p:cNvSpPr>
            <a:spLocks noGrp="1"/>
          </p:cNvSpPr>
          <p:nvPr>
            <p:ph type="title"/>
          </p:nvPr>
        </p:nvSpPr>
        <p:spPr>
          <a:xfrm>
            <a:off x="928800" y="607100"/>
            <a:ext cx="5573600" cy="697044"/>
          </a:xfrm>
        </p:spPr>
        <p:txBody>
          <a:bodyPr/>
          <a:lstStyle/>
          <a:p>
            <a:r>
              <a:rPr lang="en-US" sz="3600" dirty="0"/>
              <a:t>Columnar Storage</a:t>
            </a:r>
          </a:p>
        </p:txBody>
      </p:sp>
      <p:sp>
        <p:nvSpPr>
          <p:cNvPr id="4" name="Footer Placeholder 3">
            <a:extLst>
              <a:ext uri="{FF2B5EF4-FFF2-40B4-BE49-F238E27FC236}">
                <a16:creationId xmlns:a16="http://schemas.microsoft.com/office/drawing/2014/main" id="{B35A3645-07F4-7F73-7E35-757260C29524}"/>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0CA2556A-E6CB-0F53-84A8-6F3F163EC80C}"/>
              </a:ext>
            </a:extLst>
          </p:cNvPr>
          <p:cNvSpPr>
            <a:spLocks noGrp="1"/>
          </p:cNvSpPr>
          <p:nvPr>
            <p:ph type="sldNum" sz="quarter" idx="12"/>
          </p:nvPr>
        </p:nvSpPr>
        <p:spPr/>
        <p:txBody>
          <a:bodyPr/>
          <a:lstStyle/>
          <a:p>
            <a:fld id="{95CBEC59-7FF9-4688-98DF-89832A0C9025}" type="slidenum">
              <a:rPr lang="en-US" smtClean="0"/>
              <a:pPr/>
              <a:t>28</a:t>
            </a:fld>
            <a:endParaRPr lang="en-US" dirty="0"/>
          </a:p>
        </p:txBody>
      </p:sp>
      <p:sp>
        <p:nvSpPr>
          <p:cNvPr id="17" name="Text Placeholder 16">
            <a:extLst>
              <a:ext uri="{FF2B5EF4-FFF2-40B4-BE49-F238E27FC236}">
                <a16:creationId xmlns:a16="http://schemas.microsoft.com/office/drawing/2014/main" id="{D7814F77-1029-B691-8B0A-FEF5622535F7}"/>
              </a:ext>
            </a:extLst>
          </p:cNvPr>
          <p:cNvSpPr>
            <a:spLocks noGrp="1"/>
          </p:cNvSpPr>
          <p:nvPr>
            <p:ph type="body" sz="half" idx="23"/>
          </p:nvPr>
        </p:nvSpPr>
        <p:spPr>
          <a:xfrm>
            <a:off x="614873" y="1575793"/>
            <a:ext cx="4739448" cy="4103647"/>
          </a:xfrm>
        </p:spPr>
        <p:txBody>
          <a:bodyPr>
            <a:normAutofit lnSpcReduction="10000"/>
          </a:bodyPr>
          <a:lstStyle/>
          <a:p>
            <a:pPr marL="285750" indent="-285750">
              <a:buFont typeface="Arial" panose="020B0604020202020204" pitchFamily="34" charset="0"/>
              <a:buChar char="•"/>
            </a:pPr>
            <a:r>
              <a:rPr lang="en-US" dirty="0"/>
              <a:t>BigQuery uses variations and advancements on columnar storage.</a:t>
            </a:r>
          </a:p>
          <a:p>
            <a:pPr marL="285750" indent="-285750">
              <a:buFont typeface="Arial" panose="020B0604020202020204" pitchFamily="34" charset="0"/>
              <a:buChar char="•"/>
            </a:pPr>
            <a:r>
              <a:rPr lang="en-US" dirty="0"/>
              <a:t>Internally, BigQuery stores data in a proprietary columnar format called Capacitor, which has several benefits for data warehouse workloads.</a:t>
            </a:r>
          </a:p>
          <a:p>
            <a:pPr marL="285750" indent="-285750">
              <a:buFont typeface="Arial" panose="020B0604020202020204" pitchFamily="34" charset="0"/>
              <a:buChar char="•"/>
            </a:pPr>
            <a:r>
              <a:rPr lang="en-US" dirty="0"/>
              <a:t>Each column in the table is stored in a separate file block and all the columns are stored in a single capacitor file, which are compressed and encrypted on disk. </a:t>
            </a:r>
          </a:p>
          <a:p>
            <a:pPr marL="285750" indent="-285750">
              <a:buFont typeface="Arial" panose="020B0604020202020204" pitchFamily="34" charset="0"/>
              <a:buChar char="•"/>
            </a:pPr>
            <a:r>
              <a:rPr lang="en-US" dirty="0"/>
              <a:t>BigQuery uses query access patterns to determine the optimal number of physical shards and how data is encoded.</a:t>
            </a:r>
          </a:p>
          <a:p>
            <a:pPr marL="285750" indent="-285750">
              <a:buFont typeface="Arial" panose="020B0604020202020204" pitchFamily="34" charset="0"/>
              <a:buChar char="•"/>
            </a:pPr>
            <a:r>
              <a:rPr lang="en-US" dirty="0"/>
              <a:t>The actual persistence layer is provided by Google’s distributed file system, Colossus, where data is automatically compressed, encrypted, replicated, and distributed</a:t>
            </a:r>
          </a:p>
        </p:txBody>
      </p:sp>
      <p:pic>
        <p:nvPicPr>
          <p:cNvPr id="4098" name="Picture 2">
            <a:extLst>
              <a:ext uri="{FF2B5EF4-FFF2-40B4-BE49-F238E27FC236}">
                <a16:creationId xmlns:a16="http://schemas.microsoft.com/office/drawing/2014/main" id="{A002E311-A2A8-FE1F-EA38-01DB28591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127" y="1813560"/>
            <a:ext cx="57150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61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69"/>
            <a:ext cx="3932237" cy="2390931"/>
          </a:xfrm>
        </p:spPr>
        <p:txBody>
          <a:bodyPr anchor="b">
            <a:normAutofit/>
          </a:bodyPr>
          <a:lstStyle/>
          <a:p>
            <a:r>
              <a:rPr lang="en-US" dirty="0"/>
              <a:t>Partitioning</a:t>
            </a:r>
            <a:br>
              <a:rPr lang="en-US" dirty="0"/>
            </a:br>
            <a:r>
              <a:rPr lang="en-US" dirty="0"/>
              <a:t>And</a:t>
            </a:r>
            <a:br>
              <a:rPr lang="en-US" dirty="0"/>
            </a:br>
            <a:r>
              <a:rPr lang="en-US" dirty="0"/>
              <a:t>Clustering</a:t>
            </a:r>
            <a:br>
              <a:rPr lang="en-US" dirty="0"/>
            </a:br>
            <a:endParaRPr lang="en-US" dirty="0"/>
          </a:p>
        </p:txBody>
      </p:sp>
      <p:pic>
        <p:nvPicPr>
          <p:cNvPr id="6148" name="Picture 4" descr="A screenshot of a computer&#10;&#10;Description automatically generated">
            <a:extLst>
              <a:ext uri="{FF2B5EF4-FFF2-40B4-BE49-F238E27FC236}">
                <a16:creationId xmlns:a16="http://schemas.microsoft.com/office/drawing/2014/main" id="{201216A3-AA01-D0D4-7DC5-A2F228A6E2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5832" y="1134302"/>
            <a:ext cx="7125920" cy="4453698"/>
          </a:xfrm>
          <a:prstGeom prst="rect">
            <a:avLst/>
          </a:prstGeom>
          <a:solidFill>
            <a:srgbClr val="FFFFFF"/>
          </a:solidFill>
        </p:spPr>
      </p:pic>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29</a:t>
            </a:fld>
            <a:endParaRPr lang="en-US"/>
          </a:p>
        </p:txBody>
      </p:sp>
    </p:spTree>
    <p:extLst>
      <p:ext uri="{BB962C8B-B14F-4D97-AF65-F5344CB8AC3E}">
        <p14:creationId xmlns:p14="http://schemas.microsoft.com/office/powerpoint/2010/main" val="319877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normAutofit/>
          </a:bodyPr>
          <a:lstStyle/>
          <a:p>
            <a:r>
              <a:rPr lang="en-US" dirty="0"/>
              <a:t>Datasets</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5" y="1249680"/>
            <a:ext cx="4361941" cy="4663440"/>
          </a:xfrm>
        </p:spPr>
        <p:txBody>
          <a:bodyPr>
            <a:normAutofit fontScale="55000" lnSpcReduction="20000"/>
          </a:bodyPr>
          <a:lstStyle/>
          <a:p>
            <a:pPr marL="285750" indent="-285750">
              <a:buFont typeface="Arial" panose="020B0604020202020204" pitchFamily="34" charset="0"/>
              <a:buChar char="•"/>
            </a:pPr>
            <a:r>
              <a:rPr lang="en-US" sz="2500" dirty="0"/>
              <a:t>A dataset is contained within a specific project.</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Datasets are top-level containers that are used to organize and control access to your tables and views.</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A table or view must belong to a dataset, so you need to create at least one dataset before loading data into BigQuery.</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Use the format </a:t>
            </a:r>
            <a:r>
              <a:rPr lang="en-US" sz="2500" b="1" i="1" dirty="0"/>
              <a:t>projectname.datasetname</a:t>
            </a:r>
            <a:r>
              <a:rPr lang="en-US" sz="2500" dirty="0"/>
              <a:t> to fully qualify a dataset name when using </a:t>
            </a:r>
            <a:r>
              <a:rPr lang="en-US" sz="2500" dirty="0" err="1"/>
              <a:t>GoogleSQL</a:t>
            </a:r>
            <a:r>
              <a:rPr lang="en-US" sz="2500" dirty="0"/>
              <a:t>, or the format </a:t>
            </a:r>
            <a:r>
              <a:rPr lang="en-US" sz="2500" b="1" i="1" dirty="0" err="1"/>
              <a:t>projectname:datasetname</a:t>
            </a:r>
            <a:r>
              <a:rPr lang="en-US" sz="2500" dirty="0"/>
              <a:t> to fully qualify a dataset name when using the </a:t>
            </a:r>
            <a:r>
              <a:rPr lang="en-US" sz="2500" dirty="0" err="1"/>
              <a:t>bq</a:t>
            </a:r>
            <a:r>
              <a:rPr lang="en-US" sz="2500" dirty="0"/>
              <a:t> command-line tool.</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The storage billing model is set at the dataset level. Defaults to using logical storage billing.</a:t>
            </a:r>
          </a:p>
          <a:p>
            <a:pPr marL="285750" indent="-285750">
              <a:buFont typeface="Arial" panose="020B0604020202020204" pitchFamily="34" charset="0"/>
              <a:buChar char="•"/>
            </a:pPr>
            <a:r>
              <a:rPr lang="en-US" sz="2500" dirty="0"/>
              <a:t>The storage billing model you choose determines your storage pricing.</a:t>
            </a:r>
          </a:p>
          <a:p>
            <a:pPr marL="285750" indent="-285750">
              <a:buFont typeface="Arial" panose="020B0604020202020204" pitchFamily="34" charset="0"/>
              <a:buChar char="•"/>
            </a:pPr>
            <a:r>
              <a:rPr lang="en-US" sz="2500" dirty="0"/>
              <a:t>The storage billing model you choose doesn't impact BigQuery performance.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1372925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BEE920A6-5866-8FF7-27C7-9A9554FF2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3974B-674D-CA23-50E6-30F6B24DE982}"/>
              </a:ext>
            </a:extLst>
          </p:cNvPr>
          <p:cNvSpPr>
            <a:spLocks noGrp="1"/>
          </p:cNvSpPr>
          <p:nvPr>
            <p:ph type="title"/>
          </p:nvPr>
        </p:nvSpPr>
        <p:spPr/>
        <p:txBody>
          <a:bodyPr/>
          <a:lstStyle/>
          <a:p>
            <a:r>
              <a:rPr lang="en-US" dirty="0"/>
              <a:t>Partitioning &amp; Clustering</a:t>
            </a:r>
          </a:p>
        </p:txBody>
      </p:sp>
      <p:sp>
        <p:nvSpPr>
          <p:cNvPr id="3" name="Text Placeholder 2">
            <a:extLst>
              <a:ext uri="{FF2B5EF4-FFF2-40B4-BE49-F238E27FC236}">
                <a16:creationId xmlns:a16="http://schemas.microsoft.com/office/drawing/2014/main" id="{3943F30C-ADC9-11DA-2EEF-7EE4BA8B4AE7}"/>
              </a:ext>
            </a:extLst>
          </p:cNvPr>
          <p:cNvSpPr>
            <a:spLocks noGrp="1"/>
          </p:cNvSpPr>
          <p:nvPr>
            <p:ph type="body" idx="1"/>
          </p:nvPr>
        </p:nvSpPr>
        <p:spPr/>
        <p:txBody>
          <a:bodyPr/>
          <a:lstStyle/>
          <a:p>
            <a:r>
              <a:rPr lang="en-US" dirty="0"/>
              <a:t>Partitioning</a:t>
            </a:r>
          </a:p>
        </p:txBody>
      </p:sp>
      <p:sp>
        <p:nvSpPr>
          <p:cNvPr id="4" name="Content Placeholder 3">
            <a:extLst>
              <a:ext uri="{FF2B5EF4-FFF2-40B4-BE49-F238E27FC236}">
                <a16:creationId xmlns:a16="http://schemas.microsoft.com/office/drawing/2014/main" id="{FA2FB449-6A08-0661-54F4-9D96CC8F5F4D}"/>
              </a:ext>
            </a:extLst>
          </p:cNvPr>
          <p:cNvSpPr>
            <a:spLocks noGrp="1"/>
          </p:cNvSpPr>
          <p:nvPr>
            <p:ph sz="half" idx="2"/>
          </p:nvPr>
        </p:nvSpPr>
        <p:spPr/>
        <p:txBody>
          <a:bodyPr/>
          <a:lstStyle/>
          <a:p>
            <a:r>
              <a:rPr lang="en-US" dirty="0"/>
              <a:t>A partitioned table is a special table that is divided into segments, called partitions, that make it easier to manage and query your data.</a:t>
            </a:r>
          </a:p>
          <a:p>
            <a:r>
              <a:rPr lang="en-US" dirty="0"/>
              <a:t>We can split large tables into many smaller partitions using data ingestion time or TIMESTAMP/DATE column or an INTEGER column.</a:t>
            </a:r>
          </a:p>
          <a:p>
            <a:r>
              <a:rPr lang="en-US" dirty="0"/>
              <a:t>Once slot workers read their data from disk, BigQuery can automatically determine more optimal data sharding and quickly repartition data using </a:t>
            </a:r>
            <a:r>
              <a:rPr lang="en-US" dirty="0" err="1"/>
              <a:t>BigQuery’s</a:t>
            </a:r>
            <a:r>
              <a:rPr lang="en-US" dirty="0"/>
              <a:t> in-memory shuffle service.</a:t>
            </a:r>
          </a:p>
        </p:txBody>
      </p:sp>
      <p:sp>
        <p:nvSpPr>
          <p:cNvPr id="5" name="Text Placeholder 4">
            <a:extLst>
              <a:ext uri="{FF2B5EF4-FFF2-40B4-BE49-F238E27FC236}">
                <a16:creationId xmlns:a16="http://schemas.microsoft.com/office/drawing/2014/main" id="{A6CCE8AE-8B7B-6E59-9315-87D5564CFD56}"/>
              </a:ext>
            </a:extLst>
          </p:cNvPr>
          <p:cNvSpPr>
            <a:spLocks noGrp="1"/>
          </p:cNvSpPr>
          <p:nvPr>
            <p:ph type="body" sz="quarter" idx="3"/>
          </p:nvPr>
        </p:nvSpPr>
        <p:spPr/>
        <p:txBody>
          <a:bodyPr/>
          <a:lstStyle/>
          <a:p>
            <a:r>
              <a:rPr lang="en-US" dirty="0"/>
              <a:t>Clustering</a:t>
            </a:r>
          </a:p>
        </p:txBody>
      </p:sp>
      <p:sp>
        <p:nvSpPr>
          <p:cNvPr id="7" name="Footer Placeholder 6">
            <a:extLst>
              <a:ext uri="{FF2B5EF4-FFF2-40B4-BE49-F238E27FC236}">
                <a16:creationId xmlns:a16="http://schemas.microsoft.com/office/drawing/2014/main" id="{23E3149C-53CD-0A94-CD42-CE7EFE1D4398}"/>
              </a:ext>
            </a:extLst>
          </p:cNvPr>
          <p:cNvSpPr>
            <a:spLocks noGrp="1"/>
          </p:cNvSpPr>
          <p:nvPr>
            <p:ph type="ftr" sz="quarter" idx="11"/>
          </p:nvPr>
        </p:nvSpPr>
        <p:spPr/>
        <p:txBody>
          <a:bodyPr/>
          <a:lstStyle/>
          <a:p>
            <a:r>
              <a:rPr lang="en-US"/>
              <a:t>Google BigQuery – In Depth</a:t>
            </a:r>
            <a:endParaRPr lang="en-US" dirty="0"/>
          </a:p>
        </p:txBody>
      </p:sp>
      <p:sp>
        <p:nvSpPr>
          <p:cNvPr id="8" name="Slide Number Placeholder 7">
            <a:extLst>
              <a:ext uri="{FF2B5EF4-FFF2-40B4-BE49-F238E27FC236}">
                <a16:creationId xmlns:a16="http://schemas.microsoft.com/office/drawing/2014/main" id="{71BD9A77-B88A-F73C-9E53-A851458A1BF9}"/>
              </a:ext>
            </a:extLst>
          </p:cNvPr>
          <p:cNvSpPr>
            <a:spLocks noGrp="1"/>
          </p:cNvSpPr>
          <p:nvPr>
            <p:ph type="sldNum" sz="quarter" idx="12"/>
          </p:nvPr>
        </p:nvSpPr>
        <p:spPr/>
        <p:txBody>
          <a:bodyPr/>
          <a:lstStyle/>
          <a:p>
            <a:fld id="{95CBEC59-7FF9-4688-98DF-89832A0C9025}" type="slidenum">
              <a:rPr lang="en-US" smtClean="0"/>
              <a:pPr/>
              <a:t>30</a:t>
            </a:fld>
            <a:endParaRPr lang="en-US" dirty="0"/>
          </a:p>
        </p:txBody>
      </p:sp>
      <p:sp>
        <p:nvSpPr>
          <p:cNvPr id="6" name="Content Placeholder 5">
            <a:extLst>
              <a:ext uri="{FF2B5EF4-FFF2-40B4-BE49-F238E27FC236}">
                <a16:creationId xmlns:a16="http://schemas.microsoft.com/office/drawing/2014/main" id="{66866345-5A50-6952-C3FF-8A40F8296AEF}"/>
              </a:ext>
            </a:extLst>
          </p:cNvPr>
          <p:cNvSpPr>
            <a:spLocks noGrp="1"/>
          </p:cNvSpPr>
          <p:nvPr>
            <p:ph sz="half" idx="15"/>
          </p:nvPr>
        </p:nvSpPr>
        <p:spPr/>
        <p:txBody>
          <a:bodyPr>
            <a:normAutofit fontScale="92500" lnSpcReduction="10000"/>
          </a:bodyPr>
          <a:lstStyle/>
          <a:p>
            <a:r>
              <a:rPr lang="en-US" dirty="0"/>
              <a:t>The table data is automatically organized based on the contents of one or more columns in the table’s schema.</a:t>
            </a:r>
          </a:p>
          <a:p>
            <a:r>
              <a:rPr lang="en-US" dirty="0"/>
              <a:t>The columns specified are used to collocate related data.</a:t>
            </a:r>
          </a:p>
          <a:p>
            <a:r>
              <a:rPr lang="en-US" dirty="0"/>
              <a:t>When data is written to a clustered table, BigQuery sorts the data using the values in the clustering columns. </a:t>
            </a:r>
          </a:p>
          <a:p>
            <a:r>
              <a:rPr lang="en-US" dirty="0"/>
              <a:t>The order of clustered columns determines the sort order of the data. When new data is added to a table or a specific partition, BigQuery performs automatic re-clustering in the background to restore the sort property of the table or partition. Auto re-clustering is completely free and autonomous for the users.</a:t>
            </a:r>
          </a:p>
        </p:txBody>
      </p:sp>
    </p:spTree>
    <p:extLst>
      <p:ext uri="{BB962C8B-B14F-4D97-AF65-F5344CB8AC3E}">
        <p14:creationId xmlns:p14="http://schemas.microsoft.com/office/powerpoint/2010/main" val="3116823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BFE6FDAC-4295-1DB5-9AE8-3909AE1AA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B06E4-BB34-3A38-9B16-525EE1970563}"/>
              </a:ext>
            </a:extLst>
          </p:cNvPr>
          <p:cNvSpPr>
            <a:spLocks noGrp="1"/>
          </p:cNvSpPr>
          <p:nvPr>
            <p:ph type="title"/>
          </p:nvPr>
        </p:nvSpPr>
        <p:spPr>
          <a:xfrm>
            <a:off x="928800" y="607100"/>
            <a:ext cx="5573600" cy="697044"/>
          </a:xfrm>
        </p:spPr>
        <p:txBody>
          <a:bodyPr/>
          <a:lstStyle/>
          <a:p>
            <a:r>
              <a:rPr lang="en-US" sz="3600" dirty="0"/>
              <a:t>BigQuery Pricing</a:t>
            </a:r>
          </a:p>
        </p:txBody>
      </p:sp>
      <p:sp>
        <p:nvSpPr>
          <p:cNvPr id="4" name="Footer Placeholder 3">
            <a:extLst>
              <a:ext uri="{FF2B5EF4-FFF2-40B4-BE49-F238E27FC236}">
                <a16:creationId xmlns:a16="http://schemas.microsoft.com/office/drawing/2014/main" id="{E60D3E0D-4BED-EC5D-0346-0C878FAFFAA8}"/>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447D1F5A-1CAE-5572-6D0D-B20229F6EFD8}"/>
              </a:ext>
            </a:extLst>
          </p:cNvPr>
          <p:cNvSpPr>
            <a:spLocks noGrp="1"/>
          </p:cNvSpPr>
          <p:nvPr>
            <p:ph type="sldNum" sz="quarter" idx="12"/>
          </p:nvPr>
        </p:nvSpPr>
        <p:spPr/>
        <p:txBody>
          <a:bodyPr/>
          <a:lstStyle/>
          <a:p>
            <a:fld id="{95CBEC59-7FF9-4688-98DF-89832A0C9025}" type="slidenum">
              <a:rPr lang="en-US" smtClean="0"/>
              <a:pPr/>
              <a:t>31</a:t>
            </a:fld>
            <a:endParaRPr lang="en-US" dirty="0"/>
          </a:p>
        </p:txBody>
      </p:sp>
      <p:sp>
        <p:nvSpPr>
          <p:cNvPr id="17" name="Text Placeholder 16">
            <a:extLst>
              <a:ext uri="{FF2B5EF4-FFF2-40B4-BE49-F238E27FC236}">
                <a16:creationId xmlns:a16="http://schemas.microsoft.com/office/drawing/2014/main" id="{0C438227-D15B-DED7-8503-51B27A985BCC}"/>
              </a:ext>
            </a:extLst>
          </p:cNvPr>
          <p:cNvSpPr>
            <a:spLocks noGrp="1"/>
          </p:cNvSpPr>
          <p:nvPr>
            <p:ph type="body" sz="half" idx="23"/>
          </p:nvPr>
        </p:nvSpPr>
        <p:spPr>
          <a:xfrm>
            <a:off x="614873" y="1575793"/>
            <a:ext cx="3164648" cy="4611745"/>
          </a:xfrm>
        </p:spPr>
        <p:txBody>
          <a:bodyPr>
            <a:normAutofit/>
          </a:bodyPr>
          <a:lstStyle/>
          <a:p>
            <a:pPr marL="285750" indent="-285750">
              <a:buFont typeface="Arial" panose="020B0604020202020204" pitchFamily="34" charset="0"/>
              <a:buChar char="•"/>
            </a:pPr>
            <a:r>
              <a:rPr lang="en-US" sz="1400" dirty="0"/>
              <a:t>Compute pricing is the cost to process queries, including SQL queries, user-defined functions, scripts, and certain data manipulation language (DML) and data definition language (DDL) statements.</a:t>
            </a:r>
          </a:p>
          <a:p>
            <a:pPr marL="285750" indent="-285750">
              <a:buFont typeface="Arial" panose="020B0604020202020204" pitchFamily="34" charset="0"/>
              <a:buChar char="•"/>
            </a:pPr>
            <a:r>
              <a:rPr lang="en-US" sz="1400" dirty="0"/>
              <a:t>Storage pricing is the cost to store data that you load into BigQuery.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For more details please visit -</a:t>
            </a:r>
          </a:p>
          <a:p>
            <a:pPr marL="285750" indent="-285750">
              <a:buFont typeface="Arial" panose="020B0604020202020204" pitchFamily="34" charset="0"/>
              <a:buChar char="•"/>
            </a:pPr>
            <a:r>
              <a:rPr lang="en-US" sz="1400" dirty="0">
                <a:hlinkClick r:id="rId3"/>
              </a:rPr>
              <a:t>Pricing  |  BigQuery: Cloud Data Warehouse  |  Google Cloud</a:t>
            </a:r>
            <a:endParaRPr lang="en-US" sz="1400" dirty="0"/>
          </a:p>
          <a:p>
            <a:pPr marL="285750" indent="-285750">
              <a:buFont typeface="Arial" panose="020B0604020202020204" pitchFamily="34" charset="0"/>
              <a:buChar char="•"/>
            </a:pPr>
            <a:r>
              <a:rPr lang="en-US" sz="1400" dirty="0">
                <a:hlinkClick r:id="rId4"/>
              </a:rPr>
              <a:t>On Demand Pricing</a:t>
            </a:r>
            <a:endParaRPr lang="en-US" sz="1400" dirty="0"/>
          </a:p>
          <a:p>
            <a:pPr marL="285750" indent="-285750">
              <a:buFont typeface="Arial" panose="020B0604020202020204" pitchFamily="34" charset="0"/>
              <a:buChar char="•"/>
            </a:pPr>
            <a:r>
              <a:rPr lang="en-US" sz="1400" dirty="0">
                <a:hlinkClick r:id="rId5"/>
              </a:rPr>
              <a:t>Storage Pricing</a:t>
            </a:r>
            <a:endParaRPr lang="en-US" sz="1400" dirty="0"/>
          </a:p>
          <a:p>
            <a:pPr marL="285750" indent="-285750">
              <a:buFont typeface="Arial" panose="020B0604020202020204" pitchFamily="34" charset="0"/>
              <a:buChar char="•"/>
            </a:pPr>
            <a:r>
              <a:rPr lang="en-US" sz="1400" dirty="0">
                <a:hlinkClick r:id="rId6"/>
              </a:rPr>
              <a:t>Data Ingestion Pricing</a:t>
            </a:r>
            <a:endParaRPr lang="en-US" sz="1400" dirty="0"/>
          </a:p>
          <a:p>
            <a:pPr marL="285750" indent="-285750">
              <a:buFont typeface="Arial" panose="020B0604020202020204" pitchFamily="34" charset="0"/>
              <a:buChar char="•"/>
            </a:pPr>
            <a:r>
              <a:rPr lang="en-US" sz="1400" dirty="0">
                <a:hlinkClick r:id="rId7"/>
              </a:rPr>
              <a:t>Data </a:t>
            </a:r>
            <a:r>
              <a:rPr lang="en-US" sz="1400" dirty="0" err="1">
                <a:hlinkClick r:id="rId7"/>
              </a:rPr>
              <a:t>Exctraction</a:t>
            </a:r>
            <a:r>
              <a:rPr lang="en-US" sz="1400" dirty="0">
                <a:hlinkClick r:id="rId7"/>
              </a:rPr>
              <a:t> Pricing</a:t>
            </a:r>
            <a:endParaRPr lang="en-US" sz="1200" dirty="0"/>
          </a:p>
        </p:txBody>
      </p:sp>
      <p:pic>
        <p:nvPicPr>
          <p:cNvPr id="8" name="Picture 7">
            <a:extLst>
              <a:ext uri="{FF2B5EF4-FFF2-40B4-BE49-F238E27FC236}">
                <a16:creationId xmlns:a16="http://schemas.microsoft.com/office/drawing/2014/main" id="{0F489DD2-C583-0718-9F0C-87F3A4C9D405}"/>
              </a:ext>
            </a:extLst>
          </p:cNvPr>
          <p:cNvPicPr>
            <a:picLocks noChangeAspect="1"/>
          </p:cNvPicPr>
          <p:nvPr/>
        </p:nvPicPr>
        <p:blipFill>
          <a:blip r:embed="rId8"/>
          <a:stretch>
            <a:fillRect/>
          </a:stretch>
        </p:blipFill>
        <p:spPr>
          <a:xfrm>
            <a:off x="4277375" y="1304144"/>
            <a:ext cx="7315576" cy="2124856"/>
          </a:xfrm>
          <a:prstGeom prst="rect">
            <a:avLst/>
          </a:prstGeom>
        </p:spPr>
      </p:pic>
      <p:pic>
        <p:nvPicPr>
          <p:cNvPr id="10" name="Picture 9">
            <a:extLst>
              <a:ext uri="{FF2B5EF4-FFF2-40B4-BE49-F238E27FC236}">
                <a16:creationId xmlns:a16="http://schemas.microsoft.com/office/drawing/2014/main" id="{B0EE6F46-71A2-B35A-6278-46FA84EDAC4E}"/>
              </a:ext>
            </a:extLst>
          </p:cNvPr>
          <p:cNvPicPr>
            <a:picLocks noChangeAspect="1"/>
          </p:cNvPicPr>
          <p:nvPr/>
        </p:nvPicPr>
        <p:blipFill>
          <a:blip r:embed="rId9"/>
          <a:stretch>
            <a:fillRect/>
          </a:stretch>
        </p:blipFill>
        <p:spPr>
          <a:xfrm>
            <a:off x="4277375" y="3840480"/>
            <a:ext cx="7315576" cy="2410420"/>
          </a:xfrm>
          <a:prstGeom prst="rect">
            <a:avLst/>
          </a:prstGeom>
        </p:spPr>
      </p:pic>
    </p:spTree>
    <p:extLst>
      <p:ext uri="{BB962C8B-B14F-4D97-AF65-F5344CB8AC3E}">
        <p14:creationId xmlns:p14="http://schemas.microsoft.com/office/powerpoint/2010/main" val="243012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100000">
              <a:schemeClr val="accent1"/>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4" name="Footer Placeholder 3">
            <a:extLst>
              <a:ext uri="{FF2B5EF4-FFF2-40B4-BE49-F238E27FC236}">
                <a16:creationId xmlns:a16="http://schemas.microsoft.com/office/drawing/2014/main" id="{881539AB-52B1-02DA-875F-38FE42680D88}"/>
              </a:ext>
            </a:extLst>
          </p:cNvPr>
          <p:cNvSpPr>
            <a:spLocks noGrp="1"/>
          </p:cNvSpPr>
          <p:nvPr>
            <p:ph type="ftr" sz="quarter" idx="11"/>
          </p:nvPr>
        </p:nvSpPr>
        <p:spPr>
          <a:xfrm>
            <a:off x="1843824" y="6187537"/>
            <a:ext cx="3256673" cy="365125"/>
          </a:xfrm>
        </p:spPr>
        <p:txBody>
          <a:bodyPr/>
          <a:lstStyle/>
          <a:p>
            <a:r>
              <a:rPr lang="en-US" noProof="0" dirty="0"/>
              <a:t>Google BigQuery – In Depth</a:t>
            </a:r>
          </a:p>
        </p:txBody>
      </p:sp>
      <p:sp>
        <p:nvSpPr>
          <p:cNvPr id="5" name="Slide Number Placeholder 4">
            <a:extLst>
              <a:ext uri="{FF2B5EF4-FFF2-40B4-BE49-F238E27FC236}">
                <a16:creationId xmlns:a16="http://schemas.microsoft.com/office/drawing/2014/main" id="{D12A8E67-8AC4-D7FE-1B69-46170805EE63}"/>
              </a:ext>
            </a:extLst>
          </p:cNvPr>
          <p:cNvSpPr>
            <a:spLocks noGrp="1"/>
          </p:cNvSpPr>
          <p:nvPr>
            <p:ph type="sldNum" sz="quarter" idx="12"/>
          </p:nvPr>
        </p:nvSpPr>
        <p:spPr/>
        <p:txBody>
          <a:bodyPr/>
          <a:lstStyle/>
          <a:p>
            <a:fld id="{95CBEC59-7FF9-4688-98DF-89832A0C9025}" type="slidenum">
              <a:rPr lang="en-US" noProof="0" smtClean="0"/>
              <a:t>32</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A72D5B88-3A41-958A-FDBD-8AD9B12E0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8FC47-7EC3-6AE6-0D8D-724C9CB4332B}"/>
              </a:ext>
            </a:extLst>
          </p:cNvPr>
          <p:cNvSpPr>
            <a:spLocks noGrp="1"/>
          </p:cNvSpPr>
          <p:nvPr>
            <p:ph type="title"/>
          </p:nvPr>
        </p:nvSpPr>
        <p:spPr>
          <a:xfrm>
            <a:off x="928800" y="607100"/>
            <a:ext cx="5573600" cy="697044"/>
          </a:xfrm>
        </p:spPr>
        <p:txBody>
          <a:bodyPr/>
          <a:lstStyle/>
          <a:p>
            <a:r>
              <a:rPr lang="en-US" sz="3600"/>
              <a:t>Create, List and Update Datasets</a:t>
            </a:r>
            <a:endParaRPr lang="en-US" sz="3600" dirty="0"/>
          </a:p>
        </p:txBody>
      </p:sp>
      <p:sp>
        <p:nvSpPr>
          <p:cNvPr id="4" name="Footer Placeholder 3">
            <a:extLst>
              <a:ext uri="{FF2B5EF4-FFF2-40B4-BE49-F238E27FC236}">
                <a16:creationId xmlns:a16="http://schemas.microsoft.com/office/drawing/2014/main" id="{D0B90FAF-CBAC-4E07-99C2-58072893A090}"/>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5C52794A-7B5B-498F-B392-1CA464137FB1}"/>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17" name="Text Placeholder 16">
            <a:extLst>
              <a:ext uri="{FF2B5EF4-FFF2-40B4-BE49-F238E27FC236}">
                <a16:creationId xmlns:a16="http://schemas.microsoft.com/office/drawing/2014/main" id="{1AA0B186-D384-2E60-AE61-543B1715EF3A}"/>
              </a:ext>
            </a:extLst>
          </p:cNvPr>
          <p:cNvSpPr>
            <a:spLocks noGrp="1"/>
          </p:cNvSpPr>
          <p:nvPr>
            <p:ph type="body" sz="half" idx="23"/>
          </p:nvPr>
        </p:nvSpPr>
        <p:spPr>
          <a:xfrm>
            <a:off x="614873" y="1575793"/>
            <a:ext cx="4820728" cy="4337327"/>
          </a:xfrm>
        </p:spPr>
        <p:txBody>
          <a:bodyPr>
            <a:normAutofit/>
          </a:bodyPr>
          <a:lstStyle/>
          <a:p>
            <a:r>
              <a:rPr lang="en-US" dirty="0"/>
              <a:t>You can create, list and update datasets in the following ways:</a:t>
            </a:r>
          </a:p>
          <a:p>
            <a:endParaRPr lang="en-US" dirty="0"/>
          </a:p>
          <a:p>
            <a:pPr marL="285750" indent="-285750">
              <a:buFont typeface="Arial" panose="020B0604020202020204" pitchFamily="34" charset="0"/>
              <a:buChar char="•"/>
            </a:pPr>
            <a:r>
              <a:rPr lang="en-US" dirty="0"/>
              <a:t>Using the Google Cloud console.</a:t>
            </a:r>
          </a:p>
          <a:p>
            <a:pPr marL="285750" indent="-285750">
              <a:buFont typeface="Arial" panose="020B0604020202020204" pitchFamily="34" charset="0"/>
              <a:buChar char="•"/>
            </a:pPr>
            <a:r>
              <a:rPr lang="en-US" dirty="0"/>
              <a:t>Using a SQL query.</a:t>
            </a:r>
          </a:p>
          <a:p>
            <a:pPr marL="285750" indent="-285750">
              <a:buFont typeface="Arial" panose="020B0604020202020204" pitchFamily="34" charset="0"/>
              <a:buChar char="•"/>
            </a:pPr>
            <a:r>
              <a:rPr lang="en-US" dirty="0"/>
              <a:t>Using the </a:t>
            </a:r>
            <a:r>
              <a:rPr lang="en-US" dirty="0" err="1"/>
              <a:t>bq</a:t>
            </a:r>
            <a:r>
              <a:rPr lang="en-US" dirty="0"/>
              <a:t> </a:t>
            </a:r>
            <a:r>
              <a:rPr lang="en-US" dirty="0" err="1"/>
              <a:t>mk</a:t>
            </a:r>
            <a:r>
              <a:rPr lang="en-US" dirty="0"/>
              <a:t> command in the </a:t>
            </a:r>
            <a:r>
              <a:rPr lang="en-US" dirty="0" err="1"/>
              <a:t>bq</a:t>
            </a:r>
            <a:r>
              <a:rPr lang="en-US" dirty="0"/>
              <a:t> command-line tool.</a:t>
            </a:r>
          </a:p>
          <a:p>
            <a:pPr marL="285750" indent="-285750">
              <a:buFont typeface="Arial" panose="020B0604020202020204" pitchFamily="34" charset="0"/>
              <a:buChar char="•"/>
            </a:pPr>
            <a:r>
              <a:rPr lang="en-US" dirty="0"/>
              <a:t>Calling the </a:t>
            </a:r>
            <a:r>
              <a:rPr lang="en-US" dirty="0" err="1"/>
              <a:t>datasets.insert</a:t>
            </a:r>
            <a:r>
              <a:rPr lang="en-US" dirty="0"/>
              <a:t> API method.</a:t>
            </a:r>
          </a:p>
          <a:p>
            <a:pPr marL="285750" indent="-285750">
              <a:buFont typeface="Arial" panose="020B0604020202020204" pitchFamily="34" charset="0"/>
              <a:buChar char="•"/>
            </a:pPr>
            <a:r>
              <a:rPr lang="en-US" dirty="0"/>
              <a:t>Using the client libraries.</a:t>
            </a:r>
          </a:p>
          <a:p>
            <a:pPr marL="285750" indent="-285750">
              <a:buFont typeface="Arial" panose="020B0604020202020204" pitchFamily="34" charset="0"/>
              <a:buChar char="•"/>
            </a:pPr>
            <a:r>
              <a:rPr lang="en-US" dirty="0"/>
              <a:t>Copying an existing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Refer </a:t>
            </a:r>
            <a:r>
              <a:rPr lang="en-US" i="1" dirty="0">
                <a:hlinkClick r:id="rId3"/>
              </a:rPr>
              <a:t>this</a:t>
            </a:r>
            <a:r>
              <a:rPr lang="en-US" dirty="0"/>
              <a:t> URL for samples.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02DE7429-0A5C-28BB-0AB6-0D23D420D8BA}"/>
              </a:ext>
            </a:extLst>
          </p:cNvPr>
          <p:cNvPicPr>
            <a:picLocks noChangeAspect="1"/>
          </p:cNvPicPr>
          <p:nvPr/>
        </p:nvPicPr>
        <p:blipFill>
          <a:blip r:embed="rId4"/>
          <a:stretch>
            <a:fillRect/>
          </a:stretch>
        </p:blipFill>
        <p:spPr>
          <a:xfrm>
            <a:off x="5334707" y="2011680"/>
            <a:ext cx="6857293" cy="2987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2744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1E18CD17-672F-E650-457B-6F0AC950E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D4166-4552-ADBA-47DC-54D3CF348EF4}"/>
              </a:ext>
            </a:extLst>
          </p:cNvPr>
          <p:cNvSpPr>
            <a:spLocks noGrp="1"/>
          </p:cNvSpPr>
          <p:nvPr>
            <p:ph type="title"/>
          </p:nvPr>
        </p:nvSpPr>
        <p:spPr>
          <a:xfrm>
            <a:off x="928800" y="607100"/>
            <a:ext cx="6376240" cy="697044"/>
          </a:xfrm>
        </p:spPr>
        <p:txBody>
          <a:bodyPr/>
          <a:lstStyle/>
          <a:p>
            <a:r>
              <a:rPr lang="en-US" sz="3600" dirty="0"/>
              <a:t>Dataset Data Replication</a:t>
            </a:r>
          </a:p>
        </p:txBody>
      </p:sp>
      <p:sp>
        <p:nvSpPr>
          <p:cNvPr id="4" name="Footer Placeholder 3">
            <a:extLst>
              <a:ext uri="{FF2B5EF4-FFF2-40B4-BE49-F238E27FC236}">
                <a16:creationId xmlns:a16="http://schemas.microsoft.com/office/drawing/2014/main" id="{E07D2605-CB3C-867B-0B49-E0DC35D27661}"/>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0FD6F4FB-EFE5-3DEA-C26E-277D5E3674D5}"/>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17" name="Text Placeholder 16">
            <a:extLst>
              <a:ext uri="{FF2B5EF4-FFF2-40B4-BE49-F238E27FC236}">
                <a16:creationId xmlns:a16="http://schemas.microsoft.com/office/drawing/2014/main" id="{CBC146AD-1FA6-2D10-4288-03923C90B28E}"/>
              </a:ext>
            </a:extLst>
          </p:cNvPr>
          <p:cNvSpPr>
            <a:spLocks noGrp="1"/>
          </p:cNvSpPr>
          <p:nvPr>
            <p:ph type="body" sz="half" idx="23"/>
          </p:nvPr>
        </p:nvSpPr>
        <p:spPr>
          <a:xfrm>
            <a:off x="614872" y="1575793"/>
            <a:ext cx="10337607" cy="4337327"/>
          </a:xfrm>
        </p:spPr>
        <p:txBody>
          <a:bodyPr/>
          <a:lstStyle/>
          <a:p>
            <a:pPr marL="285750" indent="-285750">
              <a:buFont typeface="Arial" panose="020B0604020202020204" pitchFamily="34" charset="0"/>
              <a:buChar char="•"/>
            </a:pPr>
            <a:r>
              <a:rPr lang="en-US" dirty="0"/>
              <a:t>When you create a dataset in BigQuery, you select the region or multi-region where the data is stored. </a:t>
            </a:r>
          </a:p>
          <a:p>
            <a:pPr marL="285750" indent="-285750">
              <a:buFont typeface="Arial" panose="020B0604020202020204" pitchFamily="34" charset="0"/>
              <a:buChar char="•"/>
            </a:pPr>
            <a:r>
              <a:rPr lang="en-US" dirty="0"/>
              <a:t>Your data is stored in one of the contained regions and is not replicated within the multi-region.</a:t>
            </a:r>
          </a:p>
          <a:p>
            <a:pPr marL="285750" indent="-285750">
              <a:buFont typeface="Arial" panose="020B0604020202020204" pitchFamily="34" charset="0"/>
              <a:buChar char="•"/>
            </a:pPr>
            <a:r>
              <a:rPr lang="en-US" dirty="0"/>
              <a:t>BigQuery always stores copies of your data in two different Google Cloud zones within the dataset location.</a:t>
            </a:r>
          </a:p>
          <a:p>
            <a:pPr marL="285750" indent="-285750">
              <a:buFont typeface="Arial" panose="020B0604020202020204" pitchFamily="34" charset="0"/>
              <a:buChar char="•"/>
            </a:pPr>
            <a:r>
              <a:rPr lang="en-US" dirty="0"/>
              <a:t>A zone is a deployment area for Google Cloud resources within a region. In all regions, replication between zones uses synchronous dual writes. </a:t>
            </a:r>
          </a:p>
          <a:p>
            <a:pPr marL="285750" indent="-285750">
              <a:buFont typeface="Arial" panose="020B0604020202020204" pitchFamily="34" charset="0"/>
              <a:buChar char="•"/>
            </a:pPr>
            <a:r>
              <a:rPr lang="en-US" dirty="0"/>
              <a:t>Selecting a multi-region location does not provide cross-region replication or regional redundancy, so there is no increase in dataset availability in the event of a regional outage. Data is stored in a single region within the geographic location.</a:t>
            </a:r>
          </a:p>
          <a:p>
            <a:pPr marL="285750" indent="-285750">
              <a:buFont typeface="Arial" panose="020B0604020202020204" pitchFamily="34" charset="0"/>
              <a:buChar char="•"/>
            </a:pPr>
            <a:r>
              <a:rPr lang="en-US" dirty="0"/>
              <a:t>If you replicate a dataset, BigQuery stores the data in the region that you specify.</a:t>
            </a:r>
          </a:p>
          <a:p>
            <a:pPr marL="285750" indent="-285750">
              <a:buFont typeface="Arial" panose="020B0604020202020204" pitchFamily="34" charset="0"/>
              <a:buChar char="•"/>
            </a:pPr>
            <a:r>
              <a:rPr lang="en-US" dirty="0"/>
              <a:t>Primary region. When you first create a dataset, BigQuery places the dataset in the primary region.</a:t>
            </a:r>
          </a:p>
          <a:p>
            <a:pPr marL="285750" indent="-285750">
              <a:buFont typeface="Arial" panose="020B0604020202020204" pitchFamily="34" charset="0"/>
              <a:buChar char="•"/>
            </a:pPr>
            <a:r>
              <a:rPr lang="en-US" dirty="0"/>
              <a:t>Secondary region. When you add a dataset replica, BigQuery places the replica in the secondary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Replication Code Sample </a:t>
            </a:r>
            <a:r>
              <a:rPr lang="en-US" dirty="0">
                <a:hlinkClick r:id="rId3"/>
              </a:rPr>
              <a:t>HERE.</a:t>
            </a:r>
            <a:endParaRPr lang="en-US" dirty="0"/>
          </a:p>
        </p:txBody>
      </p:sp>
    </p:spTree>
    <p:extLst>
      <p:ext uri="{BB962C8B-B14F-4D97-AF65-F5344CB8AC3E}">
        <p14:creationId xmlns:p14="http://schemas.microsoft.com/office/powerpoint/2010/main" val="115170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2DCF498E-A249-F67E-1738-3CD00CB8B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1884D-1581-2E66-AD78-B7B062CFBEA9}"/>
              </a:ext>
            </a:extLst>
          </p:cNvPr>
          <p:cNvSpPr>
            <a:spLocks noGrp="1"/>
          </p:cNvSpPr>
          <p:nvPr>
            <p:ph type="title"/>
          </p:nvPr>
        </p:nvSpPr>
        <p:spPr>
          <a:xfrm>
            <a:off x="928800" y="724195"/>
            <a:ext cx="10515600" cy="1325563"/>
          </a:xfrm>
        </p:spPr>
        <p:txBody>
          <a:bodyPr anchor="ctr">
            <a:normAutofit/>
          </a:bodyPr>
          <a:lstStyle/>
          <a:p>
            <a:r>
              <a:rPr lang="en-US" dirty="0"/>
              <a:t>Dataset Data Retention</a:t>
            </a:r>
          </a:p>
        </p:txBody>
      </p:sp>
      <p:sp>
        <p:nvSpPr>
          <p:cNvPr id="14" name="Text Placeholder 2">
            <a:extLst>
              <a:ext uri="{FF2B5EF4-FFF2-40B4-BE49-F238E27FC236}">
                <a16:creationId xmlns:a16="http://schemas.microsoft.com/office/drawing/2014/main" id="{296AB203-C56F-2998-B2C0-D4190CAF2C4A}"/>
              </a:ext>
            </a:extLst>
          </p:cNvPr>
          <p:cNvSpPr>
            <a:spLocks noGrp="1"/>
          </p:cNvSpPr>
          <p:nvPr>
            <p:ph type="body" idx="1"/>
          </p:nvPr>
        </p:nvSpPr>
        <p:spPr>
          <a:xfrm>
            <a:off x="928800" y="2272009"/>
            <a:ext cx="5157787" cy="823912"/>
          </a:xfrm>
        </p:spPr>
        <p:txBody>
          <a:bodyPr/>
          <a:lstStyle/>
          <a:p>
            <a:r>
              <a:rPr lang="en-US" dirty="0"/>
              <a:t>Time Travel</a:t>
            </a:r>
          </a:p>
        </p:txBody>
      </p:sp>
      <p:sp>
        <p:nvSpPr>
          <p:cNvPr id="16" name="Text Placeholder 3">
            <a:extLst>
              <a:ext uri="{FF2B5EF4-FFF2-40B4-BE49-F238E27FC236}">
                <a16:creationId xmlns:a16="http://schemas.microsoft.com/office/drawing/2014/main" id="{B5CF81C5-5D60-8EEA-9923-48068225F62B}"/>
              </a:ext>
            </a:extLst>
          </p:cNvPr>
          <p:cNvSpPr>
            <a:spLocks noGrp="1"/>
          </p:cNvSpPr>
          <p:nvPr>
            <p:ph type="body" sz="quarter" idx="3"/>
          </p:nvPr>
        </p:nvSpPr>
        <p:spPr>
          <a:xfrm>
            <a:off x="6284744" y="2272009"/>
            <a:ext cx="5183188" cy="823912"/>
          </a:xfrm>
        </p:spPr>
        <p:txBody>
          <a:bodyPr/>
          <a:lstStyle/>
          <a:p>
            <a:r>
              <a:rPr lang="en-US" dirty="0"/>
              <a:t>Fail Safe</a:t>
            </a:r>
          </a:p>
        </p:txBody>
      </p:sp>
      <p:sp>
        <p:nvSpPr>
          <p:cNvPr id="4" name="Footer Placeholder 3">
            <a:extLst>
              <a:ext uri="{FF2B5EF4-FFF2-40B4-BE49-F238E27FC236}">
                <a16:creationId xmlns:a16="http://schemas.microsoft.com/office/drawing/2014/main" id="{B2146E6C-FB1E-2364-B2D9-9A124CFB864B}"/>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a:t>Google BigQuery – In Depth</a:t>
            </a:r>
          </a:p>
        </p:txBody>
      </p:sp>
      <p:sp>
        <p:nvSpPr>
          <p:cNvPr id="5" name="Slide Number Placeholder 4">
            <a:extLst>
              <a:ext uri="{FF2B5EF4-FFF2-40B4-BE49-F238E27FC236}">
                <a16:creationId xmlns:a16="http://schemas.microsoft.com/office/drawing/2014/main" id="{20261DB3-E7E0-1062-140B-DFAA4CB5DEA6}"/>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6</a:t>
            </a:fld>
            <a:endParaRPr lang="en-US"/>
          </a:p>
        </p:txBody>
      </p:sp>
      <p:sp>
        <p:nvSpPr>
          <p:cNvPr id="18" name="Text Placeholder 6">
            <a:extLst>
              <a:ext uri="{FF2B5EF4-FFF2-40B4-BE49-F238E27FC236}">
                <a16:creationId xmlns:a16="http://schemas.microsoft.com/office/drawing/2014/main" id="{63AFAD60-DED2-B449-B9C8-D4FB983C1461}"/>
              </a:ext>
            </a:extLst>
          </p:cNvPr>
          <p:cNvSpPr>
            <a:spLocks noGrp="1"/>
          </p:cNvSpPr>
          <p:nvPr>
            <p:ph type="body" sz="quarter" idx="14"/>
          </p:nvPr>
        </p:nvSpPr>
        <p:spPr>
          <a:xfrm>
            <a:off x="10832539" y="837333"/>
            <a:ext cx="610772" cy="328893"/>
          </a:xfrm>
        </p:spPr>
        <p:txBody>
          <a:bodyPr/>
          <a:lstStyle/>
          <a:p>
            <a:endParaRPr lang="en-US"/>
          </a:p>
        </p:txBody>
      </p:sp>
      <p:sp>
        <p:nvSpPr>
          <p:cNvPr id="20" name="Content Placeholder 7">
            <a:extLst>
              <a:ext uri="{FF2B5EF4-FFF2-40B4-BE49-F238E27FC236}">
                <a16:creationId xmlns:a16="http://schemas.microsoft.com/office/drawing/2014/main" id="{3E74BA76-62D8-5406-4A83-3332FC608154}"/>
              </a:ext>
            </a:extLst>
          </p:cNvPr>
          <p:cNvSpPr>
            <a:spLocks noGrp="1"/>
          </p:cNvSpPr>
          <p:nvPr>
            <p:ph sz="half" idx="2"/>
          </p:nvPr>
        </p:nvSpPr>
        <p:spPr>
          <a:xfrm>
            <a:off x="928800" y="3386142"/>
            <a:ext cx="5157787" cy="2773258"/>
          </a:xfrm>
        </p:spPr>
        <p:txBody>
          <a:bodyPr/>
          <a:lstStyle/>
          <a:p>
            <a:r>
              <a:rPr lang="en-US" dirty="0"/>
              <a:t>You can access data from any point within the time travel window, which covers the past seven days by default.</a:t>
            </a:r>
          </a:p>
          <a:p>
            <a:r>
              <a:rPr lang="en-US" dirty="0"/>
              <a:t>Time travel lets you query data that was updated or deleted, restore a table or dataset that was deleted, or restore a table that expired.</a:t>
            </a:r>
          </a:p>
          <a:p>
            <a:r>
              <a:rPr lang="en-US" dirty="0"/>
              <a:t>You can set the duration of the time travel window, from a minimum of two days to a maximum of seven days. Seven days is the default</a:t>
            </a:r>
          </a:p>
          <a:p>
            <a:r>
              <a:rPr lang="en-US" dirty="0"/>
              <a:t>Time travel Code </a:t>
            </a:r>
            <a:r>
              <a:rPr lang="en-US" dirty="0">
                <a:hlinkClick r:id="rId3"/>
              </a:rPr>
              <a:t>HERE</a:t>
            </a:r>
            <a:r>
              <a:rPr lang="en-US" dirty="0"/>
              <a:t>.</a:t>
            </a:r>
          </a:p>
        </p:txBody>
      </p:sp>
      <p:sp>
        <p:nvSpPr>
          <p:cNvPr id="22" name="Content Placeholder 8">
            <a:extLst>
              <a:ext uri="{FF2B5EF4-FFF2-40B4-BE49-F238E27FC236}">
                <a16:creationId xmlns:a16="http://schemas.microsoft.com/office/drawing/2014/main" id="{61846E84-898A-70F0-FA85-64011EA8796D}"/>
              </a:ext>
            </a:extLst>
          </p:cNvPr>
          <p:cNvSpPr>
            <a:spLocks noGrp="1"/>
          </p:cNvSpPr>
          <p:nvPr>
            <p:ph sz="half" idx="15"/>
          </p:nvPr>
        </p:nvSpPr>
        <p:spPr>
          <a:xfrm>
            <a:off x="6310145" y="3386142"/>
            <a:ext cx="5157787" cy="2773258"/>
          </a:xfrm>
        </p:spPr>
        <p:txBody>
          <a:bodyPr/>
          <a:lstStyle/>
          <a:p>
            <a:r>
              <a:rPr lang="en-US" dirty="0"/>
              <a:t>BigQuery provides a fail-safe period. </a:t>
            </a:r>
          </a:p>
          <a:p>
            <a:r>
              <a:rPr lang="en-US" dirty="0"/>
              <a:t>During the fail-safe period, deleted data is automatically retained for an additional seven days after the time travel window, so that the data is available for emergency recovery. </a:t>
            </a:r>
          </a:p>
          <a:p>
            <a:r>
              <a:rPr lang="en-US" dirty="0"/>
              <a:t>Data is recoverable at the table level. Data is recovered for a table from the point in time represented by the timestamp of when that table was deleted. </a:t>
            </a:r>
          </a:p>
          <a:p>
            <a:r>
              <a:rPr lang="en-US" dirty="0"/>
              <a:t>The fail-safe period is not configurable.</a:t>
            </a:r>
          </a:p>
        </p:txBody>
      </p:sp>
    </p:spTree>
    <p:extLst>
      <p:ext uri="{BB962C8B-B14F-4D97-AF65-F5344CB8AC3E}">
        <p14:creationId xmlns:p14="http://schemas.microsoft.com/office/powerpoint/2010/main" val="19581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D0A34F-A13B-28B0-4F77-FDDA96D53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8D875-BCD8-5C28-E7D4-35165CF1E7FB}"/>
              </a:ext>
            </a:extLst>
          </p:cNvPr>
          <p:cNvSpPr>
            <a:spLocks noGrp="1"/>
          </p:cNvSpPr>
          <p:nvPr>
            <p:ph type="title"/>
          </p:nvPr>
        </p:nvSpPr>
        <p:spPr/>
        <p:txBody>
          <a:bodyPr>
            <a:normAutofit/>
          </a:bodyPr>
          <a:lstStyle/>
          <a:p>
            <a:r>
              <a:rPr lang="en-US" dirty="0"/>
              <a:t>Tables</a:t>
            </a:r>
          </a:p>
        </p:txBody>
      </p:sp>
      <p:sp>
        <p:nvSpPr>
          <p:cNvPr id="3" name="Content Placeholder 2">
            <a:extLst>
              <a:ext uri="{FF2B5EF4-FFF2-40B4-BE49-F238E27FC236}">
                <a16:creationId xmlns:a16="http://schemas.microsoft.com/office/drawing/2014/main" id="{879C1CEB-3B7B-E186-18B8-F0AB77584D43}"/>
              </a:ext>
            </a:extLst>
          </p:cNvPr>
          <p:cNvSpPr>
            <a:spLocks noGrp="1"/>
          </p:cNvSpPr>
          <p:nvPr>
            <p:ph idx="1"/>
          </p:nvPr>
        </p:nvSpPr>
        <p:spPr>
          <a:xfrm>
            <a:off x="6914145" y="1249680"/>
            <a:ext cx="4361941" cy="4663440"/>
          </a:xfrm>
        </p:spPr>
        <p:txBody>
          <a:bodyPr>
            <a:normAutofit fontScale="85000" lnSpcReduction="10000"/>
          </a:bodyPr>
          <a:lstStyle/>
          <a:p>
            <a:pPr marL="285750" indent="-285750">
              <a:buFont typeface="Arial" panose="020B0604020202020204" pitchFamily="34" charset="0"/>
              <a:buChar char="•"/>
            </a:pPr>
            <a:r>
              <a:rPr lang="en-US" dirty="0"/>
              <a:t>A BigQuery table contains individual records organized in rows. Each record is composed of columns (also called fields).</a:t>
            </a:r>
          </a:p>
          <a:p>
            <a:pPr marL="285750" indent="-285750">
              <a:buFont typeface="Arial" panose="020B0604020202020204" pitchFamily="34" charset="0"/>
              <a:buChar char="•"/>
            </a:pPr>
            <a:r>
              <a:rPr lang="en-US" dirty="0"/>
              <a:t>Every table is defined by a schema that describes the column names, data types, and other information.</a:t>
            </a:r>
          </a:p>
          <a:p>
            <a:pPr marL="285750" indent="-285750">
              <a:buFont typeface="Arial" panose="020B0604020202020204" pitchFamily="34" charset="0"/>
              <a:buChar char="•"/>
            </a:pPr>
            <a:r>
              <a:rPr lang="en-US" dirty="0"/>
              <a:t>Use the format projectname.datasetname.tablename to fully qualify a table name when using </a:t>
            </a:r>
            <a:r>
              <a:rPr lang="en-US" dirty="0" err="1"/>
              <a:t>GoogleSQL</a:t>
            </a:r>
            <a:r>
              <a:rPr lang="en-US" dirty="0"/>
              <a:t>, or the format </a:t>
            </a:r>
            <a:r>
              <a:rPr lang="en-US" dirty="0" err="1"/>
              <a:t>projectname:datasetname.tablename</a:t>
            </a:r>
            <a:r>
              <a:rPr lang="en-US" dirty="0"/>
              <a:t> to fully qualify a table name when using the </a:t>
            </a:r>
            <a:r>
              <a:rPr lang="en-US" dirty="0" err="1"/>
              <a:t>bq</a:t>
            </a:r>
            <a:r>
              <a:rPr lang="en-US" dirty="0"/>
              <a:t> command-line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following sections describe the table types that BigQuery supports.</a:t>
            </a:r>
          </a:p>
          <a:p>
            <a:pPr marL="285750" indent="-285750">
              <a:buFont typeface="Arial" panose="020B0604020202020204" pitchFamily="34" charset="0"/>
              <a:buChar char="•"/>
            </a:pPr>
            <a:endParaRPr lang="en-US" dirty="0"/>
          </a:p>
          <a:p>
            <a:pPr marL="342900" indent="-342900">
              <a:buFont typeface="+mj-lt"/>
              <a:buAutoNum type="alphaLcPeriod"/>
            </a:pPr>
            <a:r>
              <a:rPr lang="en-US" dirty="0"/>
              <a:t>Standard BigQuery tables: structured data stored in BigQuery storage.</a:t>
            </a:r>
          </a:p>
          <a:p>
            <a:pPr marL="342900" indent="-342900">
              <a:buFont typeface="+mj-lt"/>
              <a:buAutoNum type="alphaLcPeriod"/>
            </a:pPr>
            <a:r>
              <a:rPr lang="en-US" dirty="0"/>
              <a:t>External tables: tables that reference data stored outside BigQuery.</a:t>
            </a:r>
          </a:p>
          <a:p>
            <a:pPr marL="342900" indent="-342900">
              <a:buFont typeface="+mj-lt"/>
              <a:buAutoNum type="alphaLcPeriod"/>
            </a:pPr>
            <a:r>
              <a:rPr lang="en-US" dirty="0"/>
              <a:t>Views: logical tables that are created by using a SQL query.</a:t>
            </a:r>
          </a:p>
        </p:txBody>
      </p:sp>
      <p:sp>
        <p:nvSpPr>
          <p:cNvPr id="4" name="Footer Placeholder 3">
            <a:extLst>
              <a:ext uri="{FF2B5EF4-FFF2-40B4-BE49-F238E27FC236}">
                <a16:creationId xmlns:a16="http://schemas.microsoft.com/office/drawing/2014/main" id="{31F30E35-8286-9ACF-10BD-2E5376E0ED4C}"/>
              </a:ext>
            </a:extLst>
          </p:cNvPr>
          <p:cNvSpPr>
            <a:spLocks noGrp="1"/>
          </p:cNvSpPr>
          <p:nvPr>
            <p:ph type="ftr" sz="quarter" idx="11"/>
          </p:nvPr>
        </p:nvSpPr>
        <p:spPr/>
        <p:txBody>
          <a:bodyPr/>
          <a:lstStyle/>
          <a:p>
            <a:r>
              <a:rPr lang="en-US" dirty="0"/>
              <a:t>Google BigQuery – In Depth</a:t>
            </a:r>
          </a:p>
        </p:txBody>
      </p:sp>
      <p:sp>
        <p:nvSpPr>
          <p:cNvPr id="5" name="Slide Number Placeholder 4">
            <a:extLst>
              <a:ext uri="{FF2B5EF4-FFF2-40B4-BE49-F238E27FC236}">
                <a16:creationId xmlns:a16="http://schemas.microsoft.com/office/drawing/2014/main" id="{DC9CD785-637B-4703-2B08-82672A1542E0}"/>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332261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6726335A-11D2-BD36-E7E1-314B319FB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7FBCA-BFB8-094D-5AA5-717193F895EC}"/>
              </a:ext>
            </a:extLst>
          </p:cNvPr>
          <p:cNvSpPr>
            <a:spLocks noGrp="1"/>
          </p:cNvSpPr>
          <p:nvPr>
            <p:ph type="title"/>
          </p:nvPr>
        </p:nvSpPr>
        <p:spPr>
          <a:xfrm>
            <a:off x="928800" y="607100"/>
            <a:ext cx="5573600" cy="697044"/>
          </a:xfrm>
        </p:spPr>
        <p:txBody>
          <a:bodyPr/>
          <a:lstStyle/>
          <a:p>
            <a:r>
              <a:rPr lang="en-US" sz="3600" dirty="0"/>
              <a:t>Specify Table Schema</a:t>
            </a:r>
          </a:p>
        </p:txBody>
      </p:sp>
      <p:sp>
        <p:nvSpPr>
          <p:cNvPr id="4" name="Footer Placeholder 3">
            <a:extLst>
              <a:ext uri="{FF2B5EF4-FFF2-40B4-BE49-F238E27FC236}">
                <a16:creationId xmlns:a16="http://schemas.microsoft.com/office/drawing/2014/main" id="{413260F2-DEB6-1754-5983-BBB5BD4F7847}"/>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6806736F-0A73-7317-1EDE-65B048E9218C}"/>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17" name="Text Placeholder 16">
            <a:extLst>
              <a:ext uri="{FF2B5EF4-FFF2-40B4-BE49-F238E27FC236}">
                <a16:creationId xmlns:a16="http://schemas.microsoft.com/office/drawing/2014/main" id="{EB454285-95C2-1BC3-0C97-8844386FFD77}"/>
              </a:ext>
            </a:extLst>
          </p:cNvPr>
          <p:cNvSpPr>
            <a:spLocks noGrp="1"/>
          </p:cNvSpPr>
          <p:nvPr>
            <p:ph type="body" sz="half" idx="23"/>
          </p:nvPr>
        </p:nvSpPr>
        <p:spPr>
          <a:xfrm>
            <a:off x="614873" y="1575793"/>
            <a:ext cx="4160328" cy="3006367"/>
          </a:xfrm>
        </p:spPr>
        <p:txBody>
          <a:bodyPr>
            <a:normAutofit/>
          </a:bodyPr>
          <a:lstStyle/>
          <a:p>
            <a:pPr marL="285750" indent="-285750">
              <a:buFont typeface="Arial" panose="020B0604020202020204" pitchFamily="34" charset="0"/>
              <a:buChar char="•"/>
            </a:pPr>
            <a:r>
              <a:rPr lang="en-US" dirty="0"/>
              <a:t>When you load data or create an empty table, you can specify the table's schema using (SQL) the Google Cloud console or the </a:t>
            </a:r>
            <a:r>
              <a:rPr lang="en-US" dirty="0" err="1"/>
              <a:t>bq</a:t>
            </a:r>
            <a:r>
              <a:rPr lang="en-US" dirty="0"/>
              <a:t> command-line tool.</a:t>
            </a:r>
          </a:p>
          <a:p>
            <a:pPr marL="285750" indent="-285750">
              <a:buFont typeface="Arial" panose="020B0604020202020204" pitchFamily="34" charset="0"/>
              <a:buChar char="•"/>
            </a:pPr>
            <a:r>
              <a:rPr lang="en-US" dirty="0"/>
              <a:t>Specifying a schema is supported when you load CSV and JSON (newline delimited) files.</a:t>
            </a:r>
          </a:p>
          <a:p>
            <a:pPr marL="285750" indent="-285750">
              <a:buFont typeface="Arial" panose="020B0604020202020204" pitchFamily="34" charset="0"/>
              <a:buChar char="•"/>
            </a:pPr>
            <a:r>
              <a:rPr lang="en-US" b="1" dirty="0"/>
              <a:t>When you load Avro, Parquet, ORC, </a:t>
            </a:r>
            <a:r>
              <a:rPr lang="en-US" b="1" dirty="0" err="1"/>
              <a:t>Firestore</a:t>
            </a:r>
            <a:r>
              <a:rPr lang="en-US" b="1" dirty="0"/>
              <a:t> export data, or Datastore export data, the schema is automatically retrieved from the self-describing source data.</a:t>
            </a:r>
          </a:p>
          <a:p>
            <a:pPr marL="285750" indent="-285750">
              <a:buFont typeface="Arial" panose="020B0604020202020204" pitchFamily="34" charset="0"/>
              <a:buChar char="•"/>
            </a:pPr>
            <a:r>
              <a:rPr lang="en-US" b="1" dirty="0"/>
              <a:t>Source Code URL.</a:t>
            </a:r>
          </a:p>
        </p:txBody>
      </p:sp>
      <p:graphicFrame>
        <p:nvGraphicFramePr>
          <p:cNvPr id="3" name="Table 2">
            <a:extLst>
              <a:ext uri="{FF2B5EF4-FFF2-40B4-BE49-F238E27FC236}">
                <a16:creationId xmlns:a16="http://schemas.microsoft.com/office/drawing/2014/main" id="{FC22BCB3-A2F3-39BF-3CED-E51DB615D030}"/>
              </a:ext>
            </a:extLst>
          </p:cNvPr>
          <p:cNvGraphicFramePr>
            <a:graphicFrameLocks noGrp="1"/>
          </p:cNvGraphicFramePr>
          <p:nvPr>
            <p:extLst>
              <p:ext uri="{D42A27DB-BD31-4B8C-83A1-F6EECF244321}">
                <p14:modId xmlns:p14="http://schemas.microsoft.com/office/powerpoint/2010/main" val="1010483980"/>
              </p:ext>
            </p:extLst>
          </p:nvPr>
        </p:nvGraphicFramePr>
        <p:xfrm>
          <a:off x="5100320" y="1575793"/>
          <a:ext cx="6197600" cy="4093488"/>
        </p:xfrm>
        <a:graphic>
          <a:graphicData uri="http://schemas.openxmlformats.org/drawingml/2006/table">
            <a:tbl>
              <a:tblPr>
                <a:tableStyleId>{21E4AEA4-8DFA-4A89-87EB-49C32662AFE0}</a:tableStyleId>
              </a:tblPr>
              <a:tblGrid>
                <a:gridCol w="927100">
                  <a:extLst>
                    <a:ext uri="{9D8B030D-6E8A-4147-A177-3AD203B41FA5}">
                      <a16:colId xmlns:a16="http://schemas.microsoft.com/office/drawing/2014/main" val="1102617693"/>
                    </a:ext>
                  </a:extLst>
                </a:gridCol>
                <a:gridCol w="800100">
                  <a:extLst>
                    <a:ext uri="{9D8B030D-6E8A-4147-A177-3AD203B41FA5}">
                      <a16:colId xmlns:a16="http://schemas.microsoft.com/office/drawing/2014/main" val="1534180139"/>
                    </a:ext>
                  </a:extLst>
                </a:gridCol>
                <a:gridCol w="4470400">
                  <a:extLst>
                    <a:ext uri="{9D8B030D-6E8A-4147-A177-3AD203B41FA5}">
                      <a16:colId xmlns:a16="http://schemas.microsoft.com/office/drawing/2014/main" val="1142896694"/>
                    </a:ext>
                  </a:extLst>
                </a:gridCol>
              </a:tblGrid>
              <a:tr h="227416">
                <a:tc>
                  <a:txBody>
                    <a:bodyPr/>
                    <a:lstStyle/>
                    <a:p>
                      <a:pPr algn="l" fontAlgn="b"/>
                      <a:r>
                        <a:rPr lang="en-IN" sz="1400" b="1" u="none" strike="noStrike" dirty="0">
                          <a:effectLst/>
                        </a:rPr>
                        <a:t>Name</a:t>
                      </a:r>
                      <a:endParaRPr lang="en-IN"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IN" sz="1400" b="1" u="none" strike="noStrike">
                          <a:effectLst/>
                        </a:rPr>
                        <a:t>Data type</a:t>
                      </a:r>
                      <a:endParaRPr lang="en-IN" sz="1400" b="1"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400" b="1" u="none" strike="noStrike" dirty="0">
                          <a:effectLst/>
                        </a:rPr>
                        <a:t>Description</a:t>
                      </a:r>
                      <a:endParaRPr lang="en-IN" sz="1400" b="1"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6991870"/>
                  </a:ext>
                </a:extLst>
              </a:tr>
              <a:tr h="227416">
                <a:tc>
                  <a:txBody>
                    <a:bodyPr/>
                    <a:lstStyle/>
                    <a:p>
                      <a:pPr algn="l" fontAlgn="b"/>
                      <a:r>
                        <a:rPr lang="en-IN" sz="1100" u="none" strike="noStrike">
                          <a:effectLst/>
                        </a:rPr>
                        <a:t>Integer</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INT64</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Numeric values without fractional components</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07402947"/>
                  </a:ext>
                </a:extLst>
              </a:tr>
              <a:tr h="227416">
                <a:tc>
                  <a:txBody>
                    <a:bodyPr/>
                    <a:lstStyle/>
                    <a:p>
                      <a:pPr algn="l" fontAlgn="b"/>
                      <a:r>
                        <a:rPr lang="en-IN" sz="1100" u="none" strike="noStrike">
                          <a:effectLst/>
                        </a:rPr>
                        <a:t>Floating point</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FLOAT64</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Approximate numeric values with fractional components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20535234"/>
                  </a:ext>
                </a:extLst>
              </a:tr>
              <a:tr h="227416">
                <a:tc>
                  <a:txBody>
                    <a:bodyPr/>
                    <a:lstStyle/>
                    <a:p>
                      <a:pPr algn="l" fontAlgn="b"/>
                      <a:r>
                        <a:rPr lang="en-IN" sz="1100" u="none" strike="noStrike">
                          <a:effectLst/>
                        </a:rPr>
                        <a:t>Numeric</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NUMERIC</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Exact numeric values with fractional components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74806787"/>
                  </a:ext>
                </a:extLst>
              </a:tr>
              <a:tr h="227416">
                <a:tc>
                  <a:txBody>
                    <a:bodyPr/>
                    <a:lstStyle/>
                    <a:p>
                      <a:pPr algn="l" fontAlgn="b"/>
                      <a:r>
                        <a:rPr lang="en-IN" sz="1100" u="none" strike="noStrike">
                          <a:effectLst/>
                        </a:rPr>
                        <a:t>BigNumeric</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BIGNUMERIC</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Exact numeric values with fractional components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98056274"/>
                  </a:ext>
                </a:extLst>
              </a:tr>
              <a:tr h="227416">
                <a:tc>
                  <a:txBody>
                    <a:bodyPr/>
                    <a:lstStyle/>
                    <a:p>
                      <a:pPr algn="l" fontAlgn="b"/>
                      <a:r>
                        <a:rPr lang="en-IN" sz="1100" u="none" strike="noStrike">
                          <a:effectLst/>
                        </a:rPr>
                        <a:t>Boolean</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BOOL</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TRUE or FALSE (case-insensitive)</a:t>
                      </a:r>
                      <a:endParaRPr lang="en-IN"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05811341"/>
                  </a:ext>
                </a:extLst>
              </a:tr>
              <a:tr h="227416">
                <a:tc>
                  <a:txBody>
                    <a:bodyPr/>
                    <a:lstStyle/>
                    <a:p>
                      <a:pPr algn="l" fontAlgn="b"/>
                      <a:r>
                        <a:rPr lang="en-IN" sz="1100" u="none" strike="noStrike">
                          <a:effectLst/>
                        </a:rPr>
                        <a:t>String</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STRING</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Variable-length character (Unicode) data</a:t>
                      </a:r>
                      <a:endParaRPr lang="en-IN"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30893598"/>
                  </a:ext>
                </a:extLst>
              </a:tr>
              <a:tr h="227416">
                <a:tc>
                  <a:txBody>
                    <a:bodyPr/>
                    <a:lstStyle/>
                    <a:p>
                      <a:pPr algn="l" fontAlgn="b"/>
                      <a:r>
                        <a:rPr lang="en-IN" sz="1100" u="none" strike="noStrike">
                          <a:effectLst/>
                        </a:rPr>
                        <a:t>Bytes</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BYTES</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Variable-length binary data</a:t>
                      </a:r>
                      <a:endParaRPr lang="en-IN"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465381124"/>
                  </a:ext>
                </a:extLst>
              </a:tr>
              <a:tr h="227416">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A logical calendar date</a:t>
                      </a:r>
                      <a:endParaRPr lang="en-IN"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88289698"/>
                  </a:ext>
                </a:extLst>
              </a:tr>
              <a:tr h="227416">
                <a:tc>
                  <a:txBody>
                    <a:bodyPr/>
                    <a:lstStyle/>
                    <a:p>
                      <a:pPr algn="l" fontAlgn="b"/>
                      <a:r>
                        <a:rPr lang="en-IN" sz="1100" u="none" strike="noStrike">
                          <a:effectLst/>
                        </a:rPr>
                        <a:t>Date/Time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DATETIME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A year, month, day, hour, minute, second, and subsecond</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86146649"/>
                  </a:ext>
                </a:extLst>
              </a:tr>
              <a:tr h="227416">
                <a:tc>
                  <a:txBody>
                    <a:bodyPr/>
                    <a:lstStyle/>
                    <a:p>
                      <a:pPr algn="l" fontAlgn="b"/>
                      <a:r>
                        <a:rPr lang="en-IN" sz="1100" u="none" strike="noStrike">
                          <a:effectLst/>
                        </a:rPr>
                        <a:t>Time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TIME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A time, independent of a specific date</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16962386"/>
                  </a:ext>
                </a:extLst>
              </a:tr>
              <a:tr h="227416">
                <a:tc>
                  <a:txBody>
                    <a:bodyPr/>
                    <a:lstStyle/>
                    <a:p>
                      <a:pPr algn="l" fontAlgn="b"/>
                      <a:r>
                        <a:rPr lang="en-IN" sz="1100" u="none" strike="noStrike">
                          <a:effectLst/>
                        </a:rPr>
                        <a:t>Timestamp</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TIMESTAMP</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An absolute point in time, with microsecond precision</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84416692"/>
                  </a:ext>
                </a:extLst>
              </a:tr>
              <a:tr h="454832">
                <a:tc>
                  <a:txBody>
                    <a:bodyPr/>
                    <a:lstStyle/>
                    <a:p>
                      <a:pPr algn="l" fontAlgn="b"/>
                      <a:r>
                        <a:rPr lang="en-IN" sz="1100" u="none" strike="noStrike">
                          <a:effectLst/>
                        </a:rPr>
                        <a:t>Struct (Record)</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STRUCT</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Container of ordered fields each with a type (required) and field name (optional)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424079809"/>
                  </a:ext>
                </a:extLst>
              </a:tr>
              <a:tr h="454832">
                <a:tc>
                  <a:txBody>
                    <a:bodyPr/>
                    <a:lstStyle/>
                    <a:p>
                      <a:pPr algn="l" fontAlgn="b"/>
                      <a:r>
                        <a:rPr lang="en-IN" sz="1100" u="none" strike="noStrike">
                          <a:effectLst/>
                        </a:rPr>
                        <a:t>Geography</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GEOGRAPHY</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solidFill>
                            <a:schemeClr val="tx1"/>
                          </a:solidFill>
                          <a:effectLst/>
                        </a:rPr>
                        <a:t>A pointset on the Earth's surface (a set of points, lines and polygons on the WGS84 reference spheroid, with geodesic edges)</a:t>
                      </a:r>
                      <a:endParaRPr lang="en-US" sz="1100" b="0" i="0" u="none" strike="noStrike" dirty="0">
                        <a:solidFill>
                          <a:schemeClr val="tx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725475"/>
                  </a:ext>
                </a:extLst>
              </a:tr>
              <a:tr h="227416">
                <a:tc>
                  <a:txBody>
                    <a:bodyPr/>
                    <a:lstStyle/>
                    <a:p>
                      <a:pPr algn="l" fontAlgn="b"/>
                      <a:r>
                        <a:rPr lang="en-IN" sz="1100" u="none" strike="noStrike">
                          <a:effectLst/>
                        </a:rPr>
                        <a:t>JSON</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JSON</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Represents JSON, a lightweight data-interchange format</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526220713"/>
                  </a:ext>
                </a:extLst>
              </a:tr>
              <a:tr h="227416">
                <a:tc>
                  <a:txBody>
                    <a:bodyPr/>
                    <a:lstStyle/>
                    <a:p>
                      <a:pPr algn="l" fontAlgn="b"/>
                      <a:r>
                        <a:rPr lang="en-IN" sz="1100" u="none" strike="noStrike">
                          <a:effectLst/>
                        </a:rPr>
                        <a:t>RANGE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100" u="none" strike="noStrike">
                          <a:effectLst/>
                        </a:rPr>
                        <a:t>RANGE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A range of DATE, DATETIME, or TIMESTAMP values</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66142294"/>
                  </a:ext>
                </a:extLst>
              </a:tr>
            </a:tbl>
          </a:graphicData>
        </a:graphic>
      </p:graphicFrame>
      <p:graphicFrame>
        <p:nvGraphicFramePr>
          <p:cNvPr id="6" name="Table 5">
            <a:extLst>
              <a:ext uri="{FF2B5EF4-FFF2-40B4-BE49-F238E27FC236}">
                <a16:creationId xmlns:a16="http://schemas.microsoft.com/office/drawing/2014/main" id="{F0B38036-C9FD-04BE-5514-E7DB731F9213}"/>
              </a:ext>
            </a:extLst>
          </p:cNvPr>
          <p:cNvGraphicFramePr>
            <a:graphicFrameLocks noGrp="1"/>
          </p:cNvGraphicFramePr>
          <p:nvPr>
            <p:extLst>
              <p:ext uri="{D42A27DB-BD31-4B8C-83A1-F6EECF244321}">
                <p14:modId xmlns:p14="http://schemas.microsoft.com/office/powerpoint/2010/main" val="3803462600"/>
              </p:ext>
            </p:extLst>
          </p:nvPr>
        </p:nvGraphicFramePr>
        <p:xfrm>
          <a:off x="614872" y="4775201"/>
          <a:ext cx="4089207" cy="894080"/>
        </p:xfrm>
        <a:graphic>
          <a:graphicData uri="http://schemas.openxmlformats.org/drawingml/2006/table">
            <a:tbl>
              <a:tblPr>
                <a:tableStyleId>{5C22544A-7EE6-4342-B048-85BDC9FD1C3A}</a:tableStyleId>
              </a:tblPr>
              <a:tblGrid>
                <a:gridCol w="640643">
                  <a:extLst>
                    <a:ext uri="{9D8B030D-6E8A-4147-A177-3AD203B41FA5}">
                      <a16:colId xmlns:a16="http://schemas.microsoft.com/office/drawing/2014/main" val="98466353"/>
                    </a:ext>
                  </a:extLst>
                </a:gridCol>
                <a:gridCol w="3448564">
                  <a:extLst>
                    <a:ext uri="{9D8B030D-6E8A-4147-A177-3AD203B41FA5}">
                      <a16:colId xmlns:a16="http://schemas.microsoft.com/office/drawing/2014/main" val="3325229269"/>
                    </a:ext>
                  </a:extLst>
                </a:gridCol>
              </a:tblGrid>
              <a:tr h="223520">
                <a:tc>
                  <a:txBody>
                    <a:bodyPr/>
                    <a:lstStyle/>
                    <a:p>
                      <a:pPr algn="l" fontAlgn="b"/>
                      <a:r>
                        <a:rPr lang="en-IN" sz="1400" b="1" u="none" strike="noStrike">
                          <a:effectLst/>
                        </a:rPr>
                        <a:t>Mode</a:t>
                      </a:r>
                      <a:endParaRPr lang="en-IN" sz="1400" b="1"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IN" sz="1400" b="1" u="none" strike="noStrike" dirty="0">
                          <a:effectLst/>
                        </a:rPr>
                        <a:t>Description</a:t>
                      </a:r>
                      <a:endParaRPr lang="en-IN" sz="1400" b="1"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05964796"/>
                  </a:ext>
                </a:extLst>
              </a:tr>
              <a:tr h="223520">
                <a:tc>
                  <a:txBody>
                    <a:bodyPr/>
                    <a:lstStyle/>
                    <a:p>
                      <a:pPr algn="l" fontAlgn="b"/>
                      <a:r>
                        <a:rPr lang="en-IN" sz="1100" u="none" strike="noStrike">
                          <a:effectLst/>
                        </a:rPr>
                        <a:t>Nullable</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Column allows NULL values (default)</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693055528"/>
                  </a:ext>
                </a:extLst>
              </a:tr>
              <a:tr h="223520">
                <a:tc>
                  <a:txBody>
                    <a:bodyPr/>
                    <a:lstStyle/>
                    <a:p>
                      <a:pPr algn="l" fontAlgn="b"/>
                      <a:r>
                        <a:rPr lang="en-IN" sz="1100" u="none" strike="noStrike">
                          <a:effectLst/>
                        </a:rPr>
                        <a:t>Required</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NULL values are not allowed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47528330"/>
                  </a:ext>
                </a:extLst>
              </a:tr>
              <a:tr h="223520">
                <a:tc>
                  <a:txBody>
                    <a:bodyPr/>
                    <a:lstStyle/>
                    <a:p>
                      <a:pPr algn="l" fontAlgn="b"/>
                      <a:r>
                        <a:rPr lang="en-IN" sz="1100" u="none" strike="noStrike">
                          <a:effectLst/>
                        </a:rPr>
                        <a:t>Repeated</a:t>
                      </a:r>
                      <a:endParaRPr lang="en-IN"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Column contains an array of values of the specified type</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27005929"/>
                  </a:ext>
                </a:extLst>
              </a:tr>
            </a:tbl>
          </a:graphicData>
        </a:graphic>
      </p:graphicFrame>
    </p:spTree>
    <p:extLst>
      <p:ext uri="{BB962C8B-B14F-4D97-AF65-F5344CB8AC3E}">
        <p14:creationId xmlns:p14="http://schemas.microsoft.com/office/powerpoint/2010/main" val="3600141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a:extLst>
            <a:ext uri="{FF2B5EF4-FFF2-40B4-BE49-F238E27FC236}">
              <a16:creationId xmlns:a16="http://schemas.microsoft.com/office/drawing/2014/main" id="{8ABE73F9-5924-B0A3-89AA-718520465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0C56D-082B-4EC4-79D3-6CF4D666A92E}"/>
              </a:ext>
            </a:extLst>
          </p:cNvPr>
          <p:cNvSpPr>
            <a:spLocks noGrp="1"/>
          </p:cNvSpPr>
          <p:nvPr>
            <p:ph type="title"/>
          </p:nvPr>
        </p:nvSpPr>
        <p:spPr>
          <a:xfrm>
            <a:off x="928800" y="607100"/>
            <a:ext cx="5573600" cy="697044"/>
          </a:xfrm>
        </p:spPr>
        <p:txBody>
          <a:bodyPr/>
          <a:lstStyle/>
          <a:p>
            <a:r>
              <a:rPr lang="en-US" sz="3600" dirty="0"/>
              <a:t>Partitioned Tables</a:t>
            </a:r>
          </a:p>
        </p:txBody>
      </p:sp>
      <p:sp>
        <p:nvSpPr>
          <p:cNvPr id="4" name="Footer Placeholder 3">
            <a:extLst>
              <a:ext uri="{FF2B5EF4-FFF2-40B4-BE49-F238E27FC236}">
                <a16:creationId xmlns:a16="http://schemas.microsoft.com/office/drawing/2014/main" id="{4AEFAE3F-4046-0419-184E-C74248EB95A4}"/>
              </a:ext>
            </a:extLst>
          </p:cNvPr>
          <p:cNvSpPr>
            <a:spLocks noGrp="1"/>
          </p:cNvSpPr>
          <p:nvPr>
            <p:ph type="ftr" sz="quarter" idx="11"/>
          </p:nvPr>
        </p:nvSpPr>
        <p:spPr/>
        <p:txBody>
          <a:bodyPr/>
          <a:lstStyle/>
          <a:p>
            <a:r>
              <a:rPr lang="en-US"/>
              <a:t>Google BigQuery – In Depth</a:t>
            </a:r>
            <a:endParaRPr lang="en-US" dirty="0"/>
          </a:p>
        </p:txBody>
      </p:sp>
      <p:sp>
        <p:nvSpPr>
          <p:cNvPr id="5" name="Slide Number Placeholder 4">
            <a:extLst>
              <a:ext uri="{FF2B5EF4-FFF2-40B4-BE49-F238E27FC236}">
                <a16:creationId xmlns:a16="http://schemas.microsoft.com/office/drawing/2014/main" id="{ABB33F77-C310-4995-6B09-389B6BF67F8E}"/>
              </a:ext>
            </a:extLst>
          </p:cNvPr>
          <p:cNvSpPr>
            <a:spLocks noGrp="1"/>
          </p:cNvSpPr>
          <p:nvPr>
            <p:ph type="sldNum" sz="quarter" idx="12"/>
          </p:nvPr>
        </p:nvSpPr>
        <p:spPr/>
        <p:txBody>
          <a:bodyPr/>
          <a:lstStyle/>
          <a:p>
            <a:fld id="{95CBEC59-7FF9-4688-98DF-89832A0C9025}" type="slidenum">
              <a:rPr lang="en-US" smtClean="0"/>
              <a:pPr/>
              <a:t>9</a:t>
            </a:fld>
            <a:endParaRPr lang="en-US" dirty="0"/>
          </a:p>
        </p:txBody>
      </p:sp>
      <p:sp>
        <p:nvSpPr>
          <p:cNvPr id="17" name="Text Placeholder 16">
            <a:extLst>
              <a:ext uri="{FF2B5EF4-FFF2-40B4-BE49-F238E27FC236}">
                <a16:creationId xmlns:a16="http://schemas.microsoft.com/office/drawing/2014/main" id="{3A9567D0-6646-BC96-5901-107176CBC7C1}"/>
              </a:ext>
            </a:extLst>
          </p:cNvPr>
          <p:cNvSpPr>
            <a:spLocks noGrp="1"/>
          </p:cNvSpPr>
          <p:nvPr>
            <p:ph type="body" sz="half" idx="23"/>
          </p:nvPr>
        </p:nvSpPr>
        <p:spPr>
          <a:xfrm>
            <a:off x="614873" y="1575793"/>
            <a:ext cx="4820728" cy="4337327"/>
          </a:xfrm>
        </p:spPr>
        <p:txBody>
          <a:bodyPr>
            <a:normAutofit/>
          </a:bodyPr>
          <a:lstStyle/>
          <a:p>
            <a:pPr marL="285750" indent="-285750">
              <a:buFont typeface="Arial" panose="020B0604020202020204" pitchFamily="34" charset="0"/>
              <a:buChar char="•"/>
            </a:pPr>
            <a:r>
              <a:rPr lang="en-US" dirty="0"/>
              <a:t>A partitioned table is divided into segments, called partitions, that make it easier to manage and query your data.</a:t>
            </a:r>
          </a:p>
          <a:p>
            <a:pPr marL="285750" indent="-285750">
              <a:buFont typeface="Arial" panose="020B0604020202020204" pitchFamily="34" charset="0"/>
              <a:buChar char="•"/>
            </a:pPr>
            <a:r>
              <a:rPr lang="en-US" dirty="0"/>
              <a:t>By dividing a large table into smaller partitions, you can improve query performance and control costs by reducing the number of bytes read by a query. </a:t>
            </a:r>
          </a:p>
          <a:p>
            <a:pPr marL="285750" indent="-285750">
              <a:buFont typeface="Arial" panose="020B0604020202020204" pitchFamily="34" charset="0"/>
              <a:buChar char="•"/>
            </a:pPr>
            <a:r>
              <a:rPr lang="en-US" dirty="0"/>
              <a:t>You partition tables by specifying a partition column which is used to segment the table.</a:t>
            </a:r>
          </a:p>
          <a:p>
            <a:pPr marL="285750" indent="-285750">
              <a:buFont typeface="Arial" panose="020B0604020202020204" pitchFamily="34" charset="0"/>
              <a:buChar char="•"/>
            </a:pPr>
            <a:r>
              <a:rPr lang="en-US" dirty="0"/>
              <a:t>If a query uses a qualifying filter on the value of the partitioning column, BigQuery can scan the partitions that match the filter and skip the remaining partitions. This process is called pruning.</a:t>
            </a:r>
          </a:p>
          <a:p>
            <a:pPr marL="285750" indent="-285750">
              <a:buFont typeface="Arial" panose="020B0604020202020204" pitchFamily="34" charset="0"/>
              <a:buChar char="•"/>
            </a:pPr>
            <a:endParaRPr lang="en-US" dirty="0"/>
          </a:p>
        </p:txBody>
      </p:sp>
      <p:sp>
        <p:nvSpPr>
          <p:cNvPr id="12" name="Text Placeholder 16">
            <a:extLst>
              <a:ext uri="{FF2B5EF4-FFF2-40B4-BE49-F238E27FC236}">
                <a16:creationId xmlns:a16="http://schemas.microsoft.com/office/drawing/2014/main" id="{E80B9B07-F76A-C80A-4E18-76E71BABA261}"/>
              </a:ext>
            </a:extLst>
          </p:cNvPr>
          <p:cNvSpPr txBox="1">
            <a:spLocks/>
          </p:cNvSpPr>
          <p:nvPr/>
        </p:nvSpPr>
        <p:spPr>
          <a:xfrm>
            <a:off x="6096000" y="1575792"/>
            <a:ext cx="4820728" cy="5068848"/>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TYPES of Partitioning –</a:t>
            </a:r>
          </a:p>
          <a:p>
            <a:pPr marL="342900" indent="-342900">
              <a:buFont typeface="+mj-lt"/>
              <a:buAutoNum type="alphaLcPeriod"/>
            </a:pPr>
            <a:r>
              <a:rPr lang="en-US" dirty="0"/>
              <a:t>Integer range partitioning –</a:t>
            </a:r>
          </a:p>
          <a:p>
            <a:r>
              <a:rPr lang="en-US" dirty="0"/>
              <a:t>You can partition a table based on ranges of values in a specific INTEGER column. </a:t>
            </a:r>
          </a:p>
          <a:p>
            <a:endParaRPr lang="en-US" dirty="0"/>
          </a:p>
          <a:p>
            <a:pPr marL="342900" indent="-342900">
              <a:buAutoNum type="alphaLcPeriod" startAt="2"/>
            </a:pPr>
            <a:r>
              <a:rPr lang="en-US" dirty="0"/>
              <a:t>Time-unit column partitioning –</a:t>
            </a:r>
          </a:p>
          <a:p>
            <a:r>
              <a:rPr lang="en-US" dirty="0"/>
              <a:t>You can partition a table on a DATE,TIMESTAMP, or DATETIME column in the table. When you write data to the table, BigQuery automatically puts the data into the correct partition, based on the values in the column.</a:t>
            </a:r>
          </a:p>
          <a:p>
            <a:endParaRPr lang="en-US" dirty="0"/>
          </a:p>
          <a:p>
            <a:pPr marL="342900" indent="-342900">
              <a:buAutoNum type="alphaLcPeriod" startAt="3"/>
            </a:pPr>
            <a:r>
              <a:rPr lang="en-US" dirty="0"/>
              <a:t>Ingestion time partitioning –</a:t>
            </a:r>
          </a:p>
          <a:p>
            <a:r>
              <a:rPr lang="en-US" dirty="0"/>
              <a:t>When you create a table partitioned by ingestion time, BigQuery automatically assigns rows to partitions based on the time when BigQuery ingests the data. You can choose hourly, daily, monthly, or yearly granularity for the partitions. Partitions boundaries are based on UTC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4136534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1282</TotalTime>
  <Words>3306</Words>
  <Application>Microsoft Office PowerPoint</Application>
  <PresentationFormat>Widescreen</PresentationFormat>
  <Paragraphs>342</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Speak Pro</vt:lpstr>
      <vt:lpstr>Aptos Narrow</vt:lpstr>
      <vt:lpstr>Avenir Next LT Pro</vt:lpstr>
      <vt:lpstr>Office Theme</vt:lpstr>
      <vt:lpstr>Google BigQuery – In Depth</vt:lpstr>
      <vt:lpstr>Section 1:- BigQuery Design</vt:lpstr>
      <vt:lpstr>Datasets</vt:lpstr>
      <vt:lpstr>Create, List and Update Datasets</vt:lpstr>
      <vt:lpstr>Dataset Data Replication</vt:lpstr>
      <vt:lpstr>Dataset Data Retention</vt:lpstr>
      <vt:lpstr>Tables</vt:lpstr>
      <vt:lpstr>Specify Table Schema</vt:lpstr>
      <vt:lpstr>Partitioned Tables</vt:lpstr>
      <vt:lpstr>Partitioning Limitations</vt:lpstr>
      <vt:lpstr>Clustered Tables</vt:lpstr>
      <vt:lpstr>When To..</vt:lpstr>
      <vt:lpstr>GCP Resources</vt:lpstr>
      <vt:lpstr>GCP Resources</vt:lpstr>
      <vt:lpstr>GCP Resources</vt:lpstr>
      <vt:lpstr>GCP Resources</vt:lpstr>
      <vt:lpstr>Resource Hierarchy</vt:lpstr>
      <vt:lpstr>Resource Hierarchy</vt:lpstr>
      <vt:lpstr>IAM Policy Inheritance</vt:lpstr>
      <vt:lpstr>Section 2:- BigQuery Architecture</vt:lpstr>
      <vt:lpstr>Architecture</vt:lpstr>
      <vt:lpstr>BigQuery Components</vt:lpstr>
      <vt:lpstr>The Components</vt:lpstr>
      <vt:lpstr>Section 3:- BigQuery Storage</vt:lpstr>
      <vt:lpstr>Storage -BigQuery Resource Model </vt:lpstr>
      <vt:lpstr>BigQuery Storage</vt:lpstr>
      <vt:lpstr>Traditional RDBMS Vs BigQuery</vt:lpstr>
      <vt:lpstr>Columnar Storage</vt:lpstr>
      <vt:lpstr>Partitioning And Clustering </vt:lpstr>
      <vt:lpstr>Partitioning &amp; Clustering</vt:lpstr>
      <vt:lpstr>BigQuery Pricing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Batra1</dc:creator>
  <cp:lastModifiedBy>ABHISHEK BATRA</cp:lastModifiedBy>
  <cp:revision>184</cp:revision>
  <dcterms:created xsi:type="dcterms:W3CDTF">2025-01-20T08:46:13Z</dcterms:created>
  <dcterms:modified xsi:type="dcterms:W3CDTF">2025-01-24T12:31:39Z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